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86" r:id="rId4"/>
    <p:sldId id="269" r:id="rId5"/>
    <p:sldId id="287" r:id="rId6"/>
    <p:sldId id="288" r:id="rId7"/>
    <p:sldId id="291" r:id="rId8"/>
    <p:sldId id="290" r:id="rId9"/>
    <p:sldId id="279" r:id="rId10"/>
    <p:sldId id="273" r:id="rId11"/>
    <p:sldId id="257" r:id="rId12"/>
    <p:sldId id="258" r:id="rId13"/>
    <p:sldId id="274" r:id="rId14"/>
    <p:sldId id="276" r:id="rId15"/>
    <p:sldId id="260" r:id="rId16"/>
    <p:sldId id="268" r:id="rId17"/>
    <p:sldId id="275" r:id="rId18"/>
    <p:sldId id="270" r:id="rId19"/>
    <p:sldId id="271" r:id="rId20"/>
    <p:sldId id="272" r:id="rId21"/>
    <p:sldId id="285" r:id="rId22"/>
    <p:sldId id="284" r:id="rId23"/>
    <p:sldId id="282" r:id="rId24"/>
    <p:sldId id="263" r:id="rId25"/>
    <p:sldId id="265" r:id="rId26"/>
    <p:sldId id="261" r:id="rId27"/>
    <p:sldId id="266" r:id="rId28"/>
    <p:sldId id="267" r:id="rId29"/>
    <p:sldId id="281" r:id="rId30"/>
    <p:sldId id="283" r:id="rId31"/>
    <p:sldId id="292" r:id="rId32"/>
    <p:sldId id="264" r:id="rId33"/>
    <p:sldId id="259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uk Oztekin" initials="HO" lastIdx="1" clrIdx="0">
    <p:extLst>
      <p:ext uri="{19B8F6BF-5375-455C-9EA6-DF929625EA0E}">
        <p15:presenceInfo xmlns:p15="http://schemas.microsoft.com/office/powerpoint/2012/main" userId="7aef096b511049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9T14:45:36.291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D4B16D-600A-41A1-8B1B-3727C56C0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7C35E0-BD19-4AFC-81BF-7A7507E9C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60000"/>
            </a:schemeClr>
          </a:solidFill>
          <a:effectLst/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E08D20A-3975-4596-85C6-D46799586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30A9349-BFE4-4720-A229-98DCD3B6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8487744-BBC9-4D40-85B3-0D45003C3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FAD6EF4D-97BD-46B4-9B5B-CD70971D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10DCC42-11D2-4162-B47A-869B3F66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DE4880D6-6ECE-4F1B-B474-FE3940D04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1A39307-F675-49D2-9E45-28DA2AB5C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C5E23C5-C5D6-4BC3-9531-C0B2D7D29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D3FC0A7-9672-4B19-8D54-71C3B39F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911D04C-3FFB-4D1E-8F59-5C02692E3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0178C8F-EF32-4F3D-B022-60A7DE136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EB2DD25-DE0D-48CE-8218-E4EF1227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3C92E55-66CB-48F7-BF28-5D8ED146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CB0B6C7B-4820-48AB-92AF-896559F00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018EECD-4518-458F-989E-6FCAE5AE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FB0915F-3C52-468A-87E7-F3EE381D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7B184771-5A8E-4ED5-9179-24B19F26C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C5162D1-D64C-4FBA-BE86-11B27A743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EFF345C-6A58-4123-B2D1-2ED9E369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3CE89F7-AE1C-4370-920E-EE04C412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6E298F6-F99D-49EF-B614-24D2179C2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2424FD35-451D-468C-9EB2-8DA350C12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5BC0C6F-B91F-42CC-9046-522FE822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F88AFBEE-A8B5-4B18-B834-5269F6C13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64B0F493-EC69-4C85-87D4-287628231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9920E7F-979C-40F6-8FB1-791325A4A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1387BCC3-D7BF-443E-B18C-87B696E64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F1C0670D-9FA2-48D7-AFDB-4438ECC3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34088C0C-CAD1-4E66-A162-1D7020365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8C224A6-72B4-4763-B708-65A321D0D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2EE3A964-523C-470B-8B10-09053452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1B87487E-C0EA-4E2A-8FC0-3D4C4F01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8B57E7E-D885-4A0B-BBA0-E3BC3A68C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6FB84573-B84B-4571-A6E5-91CD308E7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7EE5EE00-E139-4AB9-ACFC-5E39CFA95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5A38A6AA-6753-4EFE-94BB-96DF7397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06AB599-570B-4547-97F4-F2C672301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9AFDEA1E-DBAB-4507-8D36-786F19A8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C824D6F7-0BDF-4C8C-869D-BDDEB0764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6953C491-AE0F-4D2B-9474-18D5E8B5D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5B956350-9BDD-4090-B2B6-12C13D1CE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ECE31E80-E354-44C3-81E0-4E3E41DDF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9DFA35DB-5360-405A-A7EB-064E51FBC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2DA499BD-4313-4AD1-BE87-4BEF50FEC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80E4C6D-12D1-417A-A709-EC416D98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93537B4-09B6-4CC6-92DE-3D3BDAC7A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5D100FC5-9EA8-4DA7-AFA4-BC60831FD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3F10D757-6A3B-4314-9755-419B3738E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8A4D881-D08B-4AAF-866D-7C3160112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A666F3F8-571E-483F-9B9F-31EDB91A9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18305C0F-0A00-450D-92A1-313C72439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9A5635D8-CCB7-4D16-BB87-B1BC1AC97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7C10A784-B5EE-4486-96E7-3CC72B93A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AE5FA7CA-916C-4A34-A727-E0289D891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51039561-92F9-40EE-900B-6AA0F580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9525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A6AADF60-EB6E-4FD8-BBD5-EBCEA182C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113" y="1122363"/>
            <a:ext cx="4527929" cy="4287836"/>
          </a:xfrm>
        </p:spPr>
        <p:txBody>
          <a:bodyPr anchor="ctr">
            <a:normAutofit/>
          </a:bodyPr>
          <a:lstStyle/>
          <a:p>
            <a:pPr algn="r"/>
            <a:r>
              <a:rPr lang="tr-TR" sz="4700" dirty="0"/>
              <a:t>AKUT ÖÇB YARALANMALARI tamirlerinde  BİYOLOJİK TEDAVİ EKLENTİLERİ</a:t>
            </a:r>
            <a:endParaRPr lang="en-US" sz="47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00E8EDB-005D-406E-B8CF-71310F47B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1631" y="1122363"/>
            <a:ext cx="2816368" cy="4287834"/>
          </a:xfrm>
        </p:spPr>
        <p:txBody>
          <a:bodyPr anchor="ctr">
            <a:normAutofit/>
          </a:bodyPr>
          <a:lstStyle/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/>
              <a:t>Dr. Haluk H. Öztekin 2019</a:t>
            </a:r>
            <a:endParaRPr lang="en-US" sz="24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02DA06-324A-48CE-8C20-94535480A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133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 descr="işaret, açık hava içeren bir resim&#10;&#10;Açıklama otomatik olarak oluşturuldu">
            <a:extLst>
              <a:ext uri="{FF2B5EF4-FFF2-40B4-BE49-F238E27FC236}">
                <a16:creationId xmlns:a16="http://schemas.microsoft.com/office/drawing/2014/main" id="{CD576839-5DBD-433E-A6CD-910054FEB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28" y="203191"/>
            <a:ext cx="814397" cy="81439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1A979B1-F819-4096-9A70-66AE6C0D6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680" y="114292"/>
            <a:ext cx="4731798" cy="9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5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E9B5937-AAFF-470A-A0B3-65061D93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71705"/>
            <a:ext cx="9906000" cy="941818"/>
          </a:xfrm>
        </p:spPr>
        <p:txBody>
          <a:bodyPr>
            <a:normAutofit fontScale="90000"/>
          </a:bodyPr>
          <a:lstStyle/>
          <a:p>
            <a:r>
              <a:rPr lang="tr-TR" dirty="0"/>
              <a:t>ÖÇB PARSİYEL YARALANMALARININ TEDAVİSİNE</a:t>
            </a:r>
            <a:br>
              <a:rPr lang="tr-TR" dirty="0"/>
            </a:br>
            <a:r>
              <a:rPr lang="tr-TR" dirty="0"/>
              <a:t>BİYOLOJİK YAKLAŞIM </a:t>
            </a:r>
            <a:r>
              <a:rPr lang="tr-TR" sz="1300" dirty="0"/>
              <a:t>Dallo, </a:t>
            </a:r>
            <a:r>
              <a:rPr lang="tr-TR" sz="1300" i="1" dirty="0"/>
              <a:t>OJSM, </a:t>
            </a:r>
            <a:r>
              <a:rPr lang="tr-TR" sz="1300" dirty="0"/>
              <a:t>2017.</a:t>
            </a:r>
            <a:endParaRPr lang="en-US" sz="13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A2F0FDF-3054-436C-A2F1-329B89C5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2471274"/>
            <a:ext cx="9906000" cy="2775429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tr-TR" sz="2400" dirty="0"/>
              <a:t>MİKROFRAKTÜR (KEMİK İLİĞİ STİMÜLASYONU)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tr-TR" sz="2400" dirty="0"/>
              <a:t>GF</a:t>
            </a:r>
            <a:endParaRPr lang="tr-TR" sz="2000" baseline="30000" dirty="0"/>
          </a:p>
          <a:p>
            <a:pPr marL="342900" indent="-342900">
              <a:buAutoNum type="arabicPeriod"/>
            </a:pPr>
            <a:r>
              <a:rPr lang="tr-TR" sz="2400" dirty="0"/>
              <a:t>PRP/ACP</a:t>
            </a:r>
            <a:r>
              <a:rPr lang="tr-TR" sz="2000" baseline="30000" dirty="0"/>
              <a:t>®</a:t>
            </a:r>
            <a:r>
              <a:rPr lang="tr-TR" sz="2400" dirty="0"/>
              <a:t>/</a:t>
            </a:r>
            <a:r>
              <a:rPr lang="tr-TR" sz="2400" dirty="0" err="1"/>
              <a:t>Orthokıne</a:t>
            </a:r>
            <a:r>
              <a:rPr lang="tr-TR" sz="2000" baseline="30000" dirty="0"/>
              <a:t>®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tr-TR" sz="2400" dirty="0"/>
              <a:t>Kök hücre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tr-TR" sz="2400" dirty="0"/>
              <a:t>Biyolojik </a:t>
            </a:r>
            <a:r>
              <a:rPr lang="tr-TR" sz="2400" dirty="0" err="1"/>
              <a:t>skafoldlar</a:t>
            </a:r>
            <a:endParaRPr lang="tr-TR" sz="2400" dirty="0"/>
          </a:p>
          <a:p>
            <a:pPr marL="342900" indent="-342900">
              <a:buAutoNum type="arabicPeriod"/>
            </a:pPr>
            <a:endParaRPr lang="tr-TR" sz="2400" dirty="0"/>
          </a:p>
          <a:p>
            <a:pPr marL="342900" indent="-342900">
              <a:buAutoNum type="arabicPeriod"/>
            </a:pPr>
            <a:endParaRPr lang="tr-TR" sz="2400" dirty="0"/>
          </a:p>
          <a:p>
            <a:pPr marL="342900" indent="-342900">
              <a:buAutoNum type="arabicPeriod"/>
            </a:pPr>
            <a:endParaRPr lang="tr-TR" sz="2400" dirty="0"/>
          </a:p>
          <a:p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C7DF956-C0FE-4A34-BE33-23E845C6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489" y="3089518"/>
            <a:ext cx="4191000" cy="3289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5969D22-BEF9-4EE4-92A8-017E30823AC1}"/>
              </a:ext>
            </a:extLst>
          </p:cNvPr>
          <p:cNvSpPr txBox="1"/>
          <p:nvPr/>
        </p:nvSpPr>
        <p:spPr>
          <a:xfrm>
            <a:off x="6856411" y="6378518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/>
              <a:t>LaPrade</a:t>
            </a:r>
            <a:r>
              <a:rPr lang="tr-TR" sz="1400" dirty="0"/>
              <a:t>, </a:t>
            </a:r>
            <a:r>
              <a:rPr lang="tr-TR" sz="1400" i="1" dirty="0"/>
              <a:t>OJSM, </a:t>
            </a:r>
            <a:r>
              <a:rPr lang="tr-TR" sz="1400" dirty="0"/>
              <a:t>2017</a:t>
            </a:r>
            <a:endParaRPr lang="en-US" sz="1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0A696EB-DBCA-49BA-95E1-2FB09608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489" y="881763"/>
            <a:ext cx="4128116" cy="17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8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B13A8DF-C72A-4EAE-A1BD-BF7D8F96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Biyolojik tedavide EN SIK KULLANILANLAR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56B0E0-D607-41E0-8BBE-B5EA70D05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3000" dirty="0"/>
              <a:t>PRP(</a:t>
            </a:r>
            <a:r>
              <a:rPr lang="tr-TR" sz="3000" dirty="0" err="1"/>
              <a:t>Trombositten</a:t>
            </a:r>
            <a:r>
              <a:rPr lang="tr-TR" sz="3000" dirty="0"/>
              <a:t> zengin plazma: </a:t>
            </a:r>
            <a:r>
              <a:rPr lang="tr-TR" sz="3000" dirty="0" err="1"/>
              <a:t>Lökositden</a:t>
            </a:r>
            <a:r>
              <a:rPr lang="tr-TR" sz="3000" dirty="0"/>
              <a:t> zengin/fakir)</a:t>
            </a:r>
          </a:p>
          <a:p>
            <a:r>
              <a:rPr lang="tr-TR" sz="3000" dirty="0"/>
              <a:t>ACP</a:t>
            </a:r>
            <a:r>
              <a:rPr lang="tr-TR" sz="3200" baseline="30000" dirty="0"/>
              <a:t>®</a:t>
            </a:r>
            <a:r>
              <a:rPr lang="tr-TR" sz="3000" dirty="0"/>
              <a:t> ve ORTHOKINE</a:t>
            </a:r>
            <a:r>
              <a:rPr lang="tr-TR" sz="3000" baseline="30000" dirty="0"/>
              <a:t>® </a:t>
            </a:r>
            <a:r>
              <a:rPr lang="tr-TR" sz="3000" dirty="0"/>
              <a:t>(</a:t>
            </a:r>
            <a:r>
              <a:rPr lang="tr-TR" sz="3000" dirty="0" err="1"/>
              <a:t>Otolog</a:t>
            </a:r>
            <a:r>
              <a:rPr lang="tr-TR" sz="3000" dirty="0"/>
              <a:t> şartlandırılmış serum)</a:t>
            </a:r>
          </a:p>
          <a:p>
            <a:r>
              <a:rPr lang="tr-TR" sz="3000" dirty="0"/>
              <a:t>PRGF( </a:t>
            </a:r>
            <a:r>
              <a:rPr lang="tr-TR" sz="3000" dirty="0" err="1"/>
              <a:t>Trombositten</a:t>
            </a:r>
            <a:r>
              <a:rPr lang="tr-TR" sz="3000" dirty="0"/>
              <a:t> zengin büyüme faktörü)</a:t>
            </a:r>
          </a:p>
          <a:p>
            <a:r>
              <a:rPr lang="tr-TR" sz="3000" dirty="0"/>
              <a:t>MSC (</a:t>
            </a:r>
            <a:r>
              <a:rPr lang="tr-TR" sz="3000" dirty="0" err="1"/>
              <a:t>Mezenşimal</a:t>
            </a:r>
            <a:r>
              <a:rPr lang="tr-TR" sz="3000" dirty="0"/>
              <a:t> kök hücre: Orijin&gt;Kemik iliği, Yağ dokusu, </a:t>
            </a:r>
            <a:r>
              <a:rPr lang="tr-TR" sz="3000" dirty="0" err="1"/>
              <a:t>Synovial</a:t>
            </a:r>
            <a:r>
              <a:rPr lang="tr-TR" sz="3000" dirty="0"/>
              <a:t> doku)</a:t>
            </a:r>
          </a:p>
          <a:p>
            <a:r>
              <a:rPr lang="tr-TR" sz="3000" dirty="0"/>
              <a:t>BEAR (Bridge-</a:t>
            </a:r>
            <a:r>
              <a:rPr lang="tr-TR" sz="3000" dirty="0" err="1"/>
              <a:t>enhanced</a:t>
            </a:r>
            <a:r>
              <a:rPr lang="tr-TR" sz="3000" dirty="0"/>
              <a:t> ACL </a:t>
            </a:r>
            <a:r>
              <a:rPr lang="tr-TR" sz="3000" dirty="0" err="1"/>
              <a:t>repair</a:t>
            </a:r>
            <a:r>
              <a:rPr lang="tr-TR" sz="3000" dirty="0"/>
              <a:t>&gt;</a:t>
            </a:r>
            <a:r>
              <a:rPr lang="tr-TR" sz="3000" dirty="0" err="1"/>
              <a:t>Extrasellüler</a:t>
            </a:r>
            <a:r>
              <a:rPr lang="tr-TR" sz="3000" dirty="0"/>
              <a:t> </a:t>
            </a:r>
            <a:r>
              <a:rPr lang="tr-TR" sz="3000" dirty="0" err="1"/>
              <a:t>matriks</a:t>
            </a:r>
            <a:r>
              <a:rPr lang="tr-TR" sz="3000" dirty="0"/>
              <a:t> içeren sığır </a:t>
            </a:r>
            <a:r>
              <a:rPr lang="tr-TR" sz="3000" dirty="0" err="1"/>
              <a:t>kollajeni</a:t>
            </a:r>
            <a:r>
              <a:rPr lang="tr-TR" sz="3000" dirty="0"/>
              <a:t>: </a:t>
            </a:r>
            <a:r>
              <a:rPr lang="tr-TR" sz="3000" dirty="0" err="1"/>
              <a:t>Biyoaktif</a:t>
            </a:r>
            <a:r>
              <a:rPr lang="tr-TR" sz="3000" dirty="0"/>
              <a:t> </a:t>
            </a:r>
            <a:r>
              <a:rPr lang="tr-TR" sz="3000" dirty="0" err="1"/>
              <a:t>skafold+otolog</a:t>
            </a:r>
            <a:r>
              <a:rPr lang="tr-TR" sz="3000" dirty="0"/>
              <a:t> kan. </a:t>
            </a:r>
            <a:r>
              <a:rPr lang="tr-TR" sz="1600" dirty="0"/>
              <a:t>Martha</a:t>
            </a:r>
            <a:r>
              <a:rPr lang="tr-TR" sz="3000" dirty="0"/>
              <a:t> </a:t>
            </a:r>
            <a:r>
              <a:rPr lang="tr-TR" sz="1600" dirty="0" err="1"/>
              <a:t>Murray</a:t>
            </a:r>
            <a:r>
              <a:rPr lang="tr-TR" sz="3000" dirty="0"/>
              <a:t>)</a:t>
            </a:r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083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A3EEB56-272A-47A2-B03C-F41F7D4D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33522"/>
            <a:ext cx="9906000" cy="2852737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SORU: Kanıta dayalı  veya hayvan deneyi çalışmaları var mı?</a:t>
            </a:r>
            <a:br>
              <a:rPr lang="tr-TR" dirty="0"/>
            </a:br>
            <a:br>
              <a:rPr lang="tr-TR" dirty="0"/>
            </a:br>
            <a:r>
              <a:rPr lang="tr-TR" dirty="0"/>
              <a:t>CEVAP: </a:t>
            </a:r>
            <a:r>
              <a:rPr lang="tr-TR" dirty="0" err="1"/>
              <a:t>Rkç</a:t>
            </a:r>
            <a:r>
              <a:rPr lang="tr-TR" dirty="0"/>
              <a:t> yok, Sistematik ve kanıt seviyesi IV ile laboratuvar çalışmaları var.</a:t>
            </a:r>
            <a:br>
              <a:rPr lang="tr-TR" dirty="0"/>
            </a:br>
            <a:endParaRPr lang="en-US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C4DE83B5-4CC2-4932-9600-59F23AD63AEB}"/>
              </a:ext>
            </a:extLst>
          </p:cNvPr>
          <p:cNvSpPr/>
          <p:nvPr/>
        </p:nvSpPr>
        <p:spPr>
          <a:xfrm>
            <a:off x="1082651" y="5024478"/>
            <a:ext cx="10026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McIntyre</a:t>
            </a:r>
            <a:r>
              <a:rPr lang="tr-TR" dirty="0"/>
              <a:t> et al, </a:t>
            </a:r>
            <a:r>
              <a:rPr lang="tr-TR" i="1" dirty="0"/>
              <a:t>AJSM</a:t>
            </a:r>
            <a:r>
              <a:rPr lang="tr-TR" dirty="0"/>
              <a:t> 2018: </a:t>
            </a:r>
            <a:r>
              <a:rPr lang="en-US" dirty="0"/>
              <a:t>Intra-articular Mesenchymal Stem Cell Therapy for the Human Joint: A Systematic Review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04BCE3C-D6F4-4414-A2FD-EDABEE164DB5}"/>
              </a:ext>
            </a:extLst>
          </p:cNvPr>
          <p:cNvSpPr txBox="1"/>
          <p:nvPr/>
        </p:nvSpPr>
        <p:spPr>
          <a:xfrm>
            <a:off x="1143000" y="787250"/>
            <a:ext cx="7448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/>
              <a:t>«SCIENCE FICTION» veya «SCIENCE FACT»?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0706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F92965E-24D5-4BBE-A0E3-9D388C818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Mevcut klinik çalışmalar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9EC2A8-752F-4497-B9BA-0DB16C88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87849"/>
            <a:ext cx="9905999" cy="45508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/>
              <a:t>ÖÇB </a:t>
            </a:r>
            <a:r>
              <a:rPr lang="tr-TR" dirty="0" err="1"/>
              <a:t>tamiri+MF</a:t>
            </a:r>
            <a:r>
              <a:rPr lang="tr-TR" dirty="0"/>
              <a:t>		</a:t>
            </a:r>
            <a:r>
              <a:rPr lang="tr-TR" dirty="0" err="1"/>
              <a:t>Steadman</a:t>
            </a:r>
            <a:r>
              <a:rPr lang="tr-TR" dirty="0"/>
              <a:t> </a:t>
            </a:r>
            <a:r>
              <a:rPr lang="tr-TR" sz="1000" dirty="0"/>
              <a:t>2006</a:t>
            </a:r>
            <a:r>
              <a:rPr lang="tr-TR" dirty="0"/>
              <a:t>	13 hasta	%23 re-</a:t>
            </a:r>
            <a:r>
              <a:rPr lang="tr-TR" dirty="0" err="1"/>
              <a:t>injury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			</a:t>
            </a:r>
            <a:r>
              <a:rPr lang="tr-TR" dirty="0" err="1"/>
              <a:t>Gobbi</a:t>
            </a:r>
            <a:r>
              <a:rPr lang="tr-TR" dirty="0"/>
              <a:t> </a:t>
            </a:r>
            <a:r>
              <a:rPr lang="tr-TR" sz="1100" dirty="0"/>
              <a:t>2009	</a:t>
            </a:r>
            <a:r>
              <a:rPr lang="tr-TR" dirty="0"/>
              <a:t>26 hasta	%81 başarı</a:t>
            </a:r>
          </a:p>
          <a:p>
            <a:pPr marL="0" indent="0">
              <a:buNone/>
            </a:pPr>
            <a:r>
              <a:rPr lang="tr-TR" dirty="0"/>
              <a:t>			</a:t>
            </a:r>
            <a:r>
              <a:rPr lang="tr-TR" sz="2600" dirty="0" err="1"/>
              <a:t>Wasmaier</a:t>
            </a:r>
            <a:r>
              <a:rPr lang="tr-TR" dirty="0"/>
              <a:t> </a:t>
            </a:r>
            <a:r>
              <a:rPr lang="tr-TR" sz="1000" dirty="0"/>
              <a:t>2013	</a:t>
            </a:r>
            <a:r>
              <a:rPr lang="tr-TR" dirty="0"/>
              <a:t>48 hasta	</a:t>
            </a:r>
            <a:r>
              <a:rPr lang="tr-TR" dirty="0" err="1"/>
              <a:t>Kons</a:t>
            </a:r>
            <a:r>
              <a:rPr lang="tr-TR" dirty="0"/>
              <a:t>. </a:t>
            </a:r>
            <a:r>
              <a:rPr lang="tr-TR" dirty="0" err="1"/>
              <a:t>ted</a:t>
            </a:r>
            <a:r>
              <a:rPr lang="tr-TR" dirty="0"/>
              <a:t>. ile farkı yok</a:t>
            </a:r>
          </a:p>
          <a:p>
            <a:pPr marL="0" indent="0">
              <a:buNone/>
            </a:pPr>
            <a:r>
              <a:rPr lang="tr-TR" dirty="0"/>
              <a:t>ÖÇB </a:t>
            </a:r>
            <a:r>
              <a:rPr lang="tr-TR" dirty="0" err="1"/>
              <a:t>tamiri+GF</a:t>
            </a:r>
            <a:r>
              <a:rPr lang="tr-TR" dirty="0"/>
              <a:t>		Klinik çalışma yok</a:t>
            </a:r>
          </a:p>
          <a:p>
            <a:pPr marL="0" indent="0">
              <a:buNone/>
            </a:pPr>
            <a:r>
              <a:rPr lang="tr-TR" dirty="0"/>
              <a:t>ÖÇB </a:t>
            </a:r>
            <a:r>
              <a:rPr lang="tr-TR" dirty="0" err="1"/>
              <a:t>tamiri+PRP</a:t>
            </a:r>
            <a:r>
              <a:rPr lang="tr-TR" dirty="0"/>
              <a:t>	</a:t>
            </a:r>
            <a:r>
              <a:rPr lang="tr-TR" dirty="0" err="1"/>
              <a:t>Seijas</a:t>
            </a:r>
            <a:r>
              <a:rPr lang="tr-TR" dirty="0"/>
              <a:t> </a:t>
            </a:r>
            <a:r>
              <a:rPr lang="tr-TR" sz="1000" dirty="0"/>
              <a:t>2014</a:t>
            </a:r>
            <a:r>
              <a:rPr lang="tr-TR" dirty="0"/>
              <a:t>	19 hasta	%5 re-</a:t>
            </a:r>
            <a:r>
              <a:rPr lang="tr-TR" dirty="0" err="1"/>
              <a:t>injury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ÖÇB </a:t>
            </a:r>
            <a:r>
              <a:rPr lang="tr-TR" dirty="0" err="1"/>
              <a:t>tamiri+MSCs</a:t>
            </a:r>
            <a:r>
              <a:rPr lang="tr-TR" dirty="0"/>
              <a:t>	</a:t>
            </a:r>
            <a:r>
              <a:rPr lang="tr-TR" dirty="0" err="1"/>
              <a:t>Centeno</a:t>
            </a:r>
            <a:r>
              <a:rPr lang="tr-TR" dirty="0"/>
              <a:t> </a:t>
            </a:r>
            <a:r>
              <a:rPr lang="tr-TR" sz="1000" dirty="0"/>
              <a:t>2015	</a:t>
            </a:r>
            <a:r>
              <a:rPr lang="tr-TR" dirty="0"/>
              <a:t>10 hasta	%86,7 spora dönüş</a:t>
            </a:r>
          </a:p>
          <a:p>
            <a:pPr marL="0" indent="0">
              <a:buNone/>
            </a:pPr>
            <a:r>
              <a:rPr lang="tr-TR" dirty="0" err="1"/>
              <a:t>Skafold+sütür+PRP</a:t>
            </a:r>
            <a:r>
              <a:rPr lang="tr-TR" dirty="0"/>
              <a:t>	</a:t>
            </a:r>
            <a:r>
              <a:rPr lang="tr-TR" dirty="0" err="1"/>
              <a:t>Gobbi</a:t>
            </a:r>
            <a:r>
              <a:rPr lang="tr-TR" dirty="0"/>
              <a:t>	</a:t>
            </a:r>
            <a:r>
              <a:rPr lang="tr-TR" sz="1000" dirty="0"/>
              <a:t>2013</a:t>
            </a:r>
            <a:r>
              <a:rPr lang="tr-TR" dirty="0"/>
              <a:t>	58 hasta	%78 spora dönüş</a:t>
            </a:r>
          </a:p>
          <a:p>
            <a:pPr marL="0" indent="0">
              <a:buNone/>
            </a:pPr>
            <a:r>
              <a:rPr lang="tr-TR" dirty="0"/>
              <a:t>B.E.A.R			</a:t>
            </a:r>
            <a:r>
              <a:rPr lang="tr-TR" dirty="0" err="1"/>
              <a:t>Murray</a:t>
            </a:r>
            <a:r>
              <a:rPr lang="tr-TR" dirty="0"/>
              <a:t>	</a:t>
            </a:r>
            <a:r>
              <a:rPr lang="tr-TR" sz="1000" dirty="0"/>
              <a:t>2016	</a:t>
            </a:r>
            <a:r>
              <a:rPr lang="tr-TR" dirty="0"/>
              <a:t>20 hasta 	</a:t>
            </a:r>
            <a:r>
              <a:rPr lang="tr-TR" sz="1400" dirty="0"/>
              <a:t>Sonuçlar </a:t>
            </a:r>
            <a:r>
              <a:rPr lang="tr-TR" sz="1400" dirty="0" err="1"/>
              <a:t>Hamstring</a:t>
            </a:r>
            <a:r>
              <a:rPr lang="tr-TR" sz="1400" dirty="0"/>
              <a:t> </a:t>
            </a:r>
            <a:r>
              <a:rPr lang="tr-TR" sz="1400"/>
              <a:t>ÖÇBR ile </a:t>
            </a:r>
            <a:r>
              <a:rPr lang="tr-TR" sz="1400" dirty="0"/>
              <a:t>aynı</a:t>
            </a:r>
          </a:p>
          <a:p>
            <a:pPr marL="0" indent="0">
              <a:buNone/>
            </a:pPr>
            <a:r>
              <a:rPr lang="tr-TR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metin, makbuz içeren bir resim&#10;&#10;Açıklama otomatik olarak oluşturuldu">
            <a:extLst>
              <a:ext uri="{FF2B5EF4-FFF2-40B4-BE49-F238E27FC236}">
                <a16:creationId xmlns:a16="http://schemas.microsoft.com/office/drawing/2014/main" id="{8D5CEB3F-357C-49C2-AEB9-FAB510CB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27" y="2600621"/>
            <a:ext cx="8081346" cy="403830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C22E789-D06D-49B8-9F4A-352D205DD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809" y="0"/>
            <a:ext cx="5278273" cy="24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69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59B1D5E-57A0-4243-8158-B5624731299F}"/>
              </a:ext>
            </a:extLst>
          </p:cNvPr>
          <p:cNvSpPr/>
          <p:nvPr/>
        </p:nvSpPr>
        <p:spPr>
          <a:xfrm>
            <a:off x="2789414" y="3286125"/>
            <a:ext cx="859719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dvPSA183"/>
              </a:rPr>
              <a:t>ACL Repair With Biologic Augmentation: Preclinical</a:t>
            </a:r>
          </a:p>
          <a:p>
            <a:r>
              <a:rPr lang="en-US" sz="1600" dirty="0">
                <a:latin typeface="AdvPSA183"/>
              </a:rPr>
              <a:t>Studies, Clinical Trial</a:t>
            </a:r>
            <a:endParaRPr lang="tr-TR" sz="1600" dirty="0">
              <a:latin typeface="AdvPSA183"/>
            </a:endParaRPr>
          </a:p>
          <a:p>
            <a:endParaRPr lang="en-US" sz="1600" dirty="0">
              <a:latin typeface="AdvPSA183"/>
            </a:endParaRPr>
          </a:p>
          <a:p>
            <a:r>
              <a:rPr lang="en-US" sz="1600" dirty="0">
                <a:highlight>
                  <a:srgbClr val="FF0000"/>
                </a:highlight>
                <a:latin typeface="AdvPSNCS-R"/>
              </a:rPr>
              <a:t>ACL </a:t>
            </a:r>
            <a:r>
              <a:rPr lang="en-US" sz="1600" dirty="0" err="1">
                <a:highlight>
                  <a:srgbClr val="FF0000"/>
                </a:highlight>
                <a:latin typeface="AdvPSNCS-R"/>
              </a:rPr>
              <a:t>bioenhanced</a:t>
            </a:r>
            <a:r>
              <a:rPr lang="en-US" sz="1600" dirty="0">
                <a:highlight>
                  <a:srgbClr val="FF0000"/>
                </a:highlight>
                <a:latin typeface="AdvPSNCS-R"/>
              </a:rPr>
              <a:t> repair and ACL reconstruction had no biomechanical</a:t>
            </a:r>
            <a:r>
              <a:rPr lang="tr-TR" sz="1600" dirty="0">
                <a:highlight>
                  <a:srgbClr val="FF0000"/>
                </a:highlight>
                <a:latin typeface="AdvPSNCS-R"/>
              </a:rPr>
              <a:t> </a:t>
            </a:r>
            <a:r>
              <a:rPr lang="en-US" sz="1600" dirty="0">
                <a:highlight>
                  <a:srgbClr val="FF0000"/>
                </a:highlight>
                <a:latin typeface="AdvPSNCS-R"/>
              </a:rPr>
              <a:t>differences in a porcine study</a:t>
            </a:r>
            <a:r>
              <a:rPr lang="en-US" sz="1600" dirty="0">
                <a:latin typeface="AdvPSNCS-R"/>
              </a:rPr>
              <a:t>.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The authors of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a study of 64 minipigs with 4 groups (</a:t>
            </a:r>
            <a:r>
              <a:rPr lang="en-US" sz="1600" dirty="0" err="1">
                <a:latin typeface="AdvPSNCS-R"/>
              </a:rPr>
              <a:t>bioenhanced</a:t>
            </a:r>
            <a:r>
              <a:rPr lang="en-US" sz="1600" dirty="0">
                <a:latin typeface="AdvPSNCS-R"/>
              </a:rPr>
              <a:t> ACL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repair, </a:t>
            </a:r>
            <a:r>
              <a:rPr lang="en-US" sz="1600" dirty="0" err="1">
                <a:latin typeface="AdvPSNCS-R"/>
              </a:rPr>
              <a:t>bioenhanced</a:t>
            </a:r>
            <a:r>
              <a:rPr lang="en-US" sz="1600" dirty="0">
                <a:latin typeface="AdvPSNCS-R"/>
              </a:rPr>
              <a:t> ACL reconstruction, traditional ACL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reconstruction, and ACL transection) reported no difference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in the biomechanical properties of an ACL repair versus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reconstruction. Of note, </a:t>
            </a:r>
            <a:r>
              <a:rPr lang="en-US" sz="1600" dirty="0">
                <a:highlight>
                  <a:srgbClr val="FF0000"/>
                </a:highlight>
                <a:latin typeface="AdvPSNCS-R"/>
              </a:rPr>
              <a:t>there was a decreased incidence</a:t>
            </a:r>
            <a:r>
              <a:rPr lang="tr-TR" sz="1600" dirty="0">
                <a:highlight>
                  <a:srgbClr val="FF0000"/>
                </a:highlight>
                <a:latin typeface="AdvPSNCS-R"/>
              </a:rPr>
              <a:t> </a:t>
            </a:r>
            <a:r>
              <a:rPr lang="en-US" sz="1600" dirty="0">
                <a:highlight>
                  <a:srgbClr val="FF0000"/>
                </a:highlight>
                <a:latin typeface="AdvPSNCS-R"/>
              </a:rPr>
              <a:t>of chondral degeneration</a:t>
            </a:r>
            <a:r>
              <a:rPr lang="en-US" sz="1600" dirty="0">
                <a:latin typeface="AdvPSNCS-R"/>
              </a:rPr>
              <a:t> at 12 months for the </a:t>
            </a:r>
            <a:r>
              <a:rPr lang="en-US" sz="1600" dirty="0" err="1">
                <a:latin typeface="AdvPSNCS-R"/>
              </a:rPr>
              <a:t>bioenhanced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ACL repair compared with both ACL transection and reconstruction.</a:t>
            </a:r>
          </a:p>
          <a:p>
            <a:r>
              <a:rPr lang="en-US" sz="1600" dirty="0">
                <a:latin typeface="AdvPSNCS-R"/>
              </a:rPr>
              <a:t>Supported by preclinical studies,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Murray et al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recently initiated a prospective study of </a:t>
            </a:r>
            <a:r>
              <a:rPr lang="en-US" sz="1600" dirty="0" err="1">
                <a:latin typeface="AdvPSNCS-R"/>
              </a:rPr>
              <a:t>bioenhanced</a:t>
            </a:r>
            <a:r>
              <a:rPr lang="en-US" sz="1600" dirty="0">
                <a:latin typeface="AdvPSNCS-R"/>
              </a:rPr>
              <a:t> ACL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repair in a select patient group (‘‘Bridge-Enhanced ACL</a:t>
            </a:r>
            <a:r>
              <a:rPr lang="tr-TR" sz="1600" dirty="0">
                <a:latin typeface="AdvPSNCS-R"/>
              </a:rPr>
              <a:t> </a:t>
            </a:r>
            <a:r>
              <a:rPr lang="en-US" sz="1600" dirty="0">
                <a:latin typeface="AdvPSNCS-R"/>
              </a:rPr>
              <a:t>Repair (BEAR) Clinical Trial’’; ongoing study).</a:t>
            </a:r>
            <a:endParaRPr lang="tr-TR" sz="1600" dirty="0">
              <a:latin typeface="AdvPSNCS-R"/>
            </a:endParaRPr>
          </a:p>
          <a:p>
            <a:r>
              <a:rPr lang="tr-TR" sz="1600" dirty="0" err="1">
                <a:latin typeface="AdvPSNCS-R"/>
              </a:rPr>
              <a:t>LaPrade</a:t>
            </a:r>
            <a:r>
              <a:rPr lang="tr-TR" sz="1600" dirty="0">
                <a:latin typeface="AdvPSNCS-R"/>
              </a:rPr>
              <a:t> et al, </a:t>
            </a:r>
            <a:r>
              <a:rPr lang="tr-TR" sz="1600" i="1" dirty="0">
                <a:latin typeface="AdvPSNCS-R"/>
              </a:rPr>
              <a:t>AJSM</a:t>
            </a:r>
            <a:r>
              <a:rPr lang="tr-TR" sz="1600" dirty="0">
                <a:latin typeface="AdvPSNCS-R"/>
              </a:rPr>
              <a:t>, 2016. </a:t>
            </a:r>
            <a:endParaRPr lang="en-US" sz="1600" dirty="0"/>
          </a:p>
        </p:txBody>
      </p:sp>
      <p:pic>
        <p:nvPicPr>
          <p:cNvPr id="5" name="Resim 4" descr="açık hava içeren bir resim&#10;&#10;Açıklama otomatik olarak oluşturuldu">
            <a:extLst>
              <a:ext uri="{FF2B5EF4-FFF2-40B4-BE49-F238E27FC236}">
                <a16:creationId xmlns:a16="http://schemas.microsoft.com/office/drawing/2014/main" id="{234304C4-3043-449F-AF77-92F6BE3D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58" y="804488"/>
            <a:ext cx="1468430" cy="196426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2A5F84C-852C-41DA-A398-2FFF69A27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87116"/>
            <a:ext cx="6172200" cy="29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4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972F5E8-7088-4BA9-A7AA-179DADDA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40" y="227902"/>
            <a:ext cx="9905998" cy="1478570"/>
          </a:xfrm>
        </p:spPr>
        <p:txBody>
          <a:bodyPr>
            <a:normAutofit/>
          </a:bodyPr>
          <a:lstStyle/>
          <a:p>
            <a:pPr algn="ctr"/>
            <a:br>
              <a:rPr lang="tr-TR" dirty="0"/>
            </a:br>
            <a:r>
              <a:rPr lang="tr-TR" dirty="0"/>
              <a:t>MARKETTE ne var?</a:t>
            </a:r>
            <a:br>
              <a:rPr lang="tr-TR" dirty="0"/>
            </a:br>
            <a:r>
              <a:rPr lang="tr-TR" sz="2800" dirty="0"/>
              <a:t>PRP/ACP/ORTHOKINE/PRGF/MSC</a:t>
            </a:r>
            <a:endParaRPr lang="en-US" sz="2800" dirty="0"/>
          </a:p>
        </p:txBody>
      </p:sp>
      <p:pic>
        <p:nvPicPr>
          <p:cNvPr id="1026" name="Picture 2" descr="http://halukoztekin.com/wp-content/uploads/2014/09/spor-yaralanmalarinda-prp-tedavisi.jpg">
            <a:extLst>
              <a:ext uri="{FF2B5EF4-FFF2-40B4-BE49-F238E27FC236}">
                <a16:creationId xmlns:a16="http://schemas.microsoft.com/office/drawing/2014/main" id="{01C2A086-7823-4387-8EB4-92EDB7B4D8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12" y="209708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thokine ile ilgili gÃ¶rsel sonucu">
            <a:extLst>
              <a:ext uri="{FF2B5EF4-FFF2-40B4-BE49-F238E27FC236}">
                <a16:creationId xmlns:a16="http://schemas.microsoft.com/office/drawing/2014/main" id="{05A30442-4BF8-42DD-959B-7ABCEF02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35" y="2456780"/>
            <a:ext cx="3460122" cy="28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hrex acp ile ilgili gÃ¶rsel sonucu">
            <a:extLst>
              <a:ext uri="{FF2B5EF4-FFF2-40B4-BE49-F238E27FC236}">
                <a16:creationId xmlns:a16="http://schemas.microsoft.com/office/drawing/2014/main" id="{BE070E9D-07B8-441A-A932-D55B91B9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14" y="4012220"/>
            <a:ext cx="3731869" cy="26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GF ile ilgili gÃ¶rsel sonucu">
            <a:extLst>
              <a:ext uri="{FF2B5EF4-FFF2-40B4-BE49-F238E27FC236}">
                <a16:creationId xmlns:a16="http://schemas.microsoft.com/office/drawing/2014/main" id="{6C691CB0-E4C7-4DAF-B0EF-492C6046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37" y="1706472"/>
            <a:ext cx="3824051" cy="2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022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uvar, iç mekan, tablo içeren bir resim&#10;&#10;Açıklama otomatik olarak oluşturuldu">
            <a:extLst>
              <a:ext uri="{FF2B5EF4-FFF2-40B4-BE49-F238E27FC236}">
                <a16:creationId xmlns:a16="http://schemas.microsoft.com/office/drawing/2014/main" id="{310F3031-1FA4-4D04-A73D-07933818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59" b="17866"/>
          <a:stretch/>
        </p:blipFill>
        <p:spPr>
          <a:xfrm>
            <a:off x="4140652" y="0"/>
            <a:ext cx="8025495" cy="3067040"/>
          </a:xfrm>
          <a:prstGeom prst="rect">
            <a:avLst/>
          </a:prstGeom>
        </p:spPr>
      </p:pic>
      <p:pic>
        <p:nvPicPr>
          <p:cNvPr id="13" name="Resim 12" descr="kişi, hastane odası, sahne, oda içeren bir resim&#10;&#10;Açıklama otomatik olarak oluşturuldu">
            <a:extLst>
              <a:ext uri="{FF2B5EF4-FFF2-40B4-BE49-F238E27FC236}">
                <a16:creationId xmlns:a16="http://schemas.microsoft.com/office/drawing/2014/main" id="{845230CF-4A19-43A4-9C72-392F3CC3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65" r="-2" b="-2"/>
          <a:stretch/>
        </p:blipFill>
        <p:spPr>
          <a:xfrm>
            <a:off x="241162" y="4504058"/>
            <a:ext cx="5968123" cy="218082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Resim 8" descr="kişi, hastane odası, oda, sahne içeren bir resim&#10;&#10;Açıklama otomatik olarak oluşturuldu">
            <a:extLst>
              <a:ext uri="{FF2B5EF4-FFF2-40B4-BE49-F238E27FC236}">
                <a16:creationId xmlns:a16="http://schemas.microsoft.com/office/drawing/2014/main" id="{3EEFC8F6-9CFE-45C4-818B-A28029FAF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5" r="2" b="24827"/>
          <a:stretch/>
        </p:blipFill>
        <p:spPr>
          <a:xfrm>
            <a:off x="2" y="2"/>
            <a:ext cx="3947516" cy="3712690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Resim 10" descr="kişi, adam, tablo, iç mekan içeren bir resim&#10;&#10;Açıklama otomatik olarak oluşturuldu">
            <a:extLst>
              <a:ext uri="{FF2B5EF4-FFF2-40B4-BE49-F238E27FC236}">
                <a16:creationId xmlns:a16="http://schemas.microsoft.com/office/drawing/2014/main" id="{8B806970-9B56-4047-8049-02737709F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4" r="8170"/>
          <a:stretch/>
        </p:blipFill>
        <p:spPr>
          <a:xfrm>
            <a:off x="7098050" y="2679144"/>
            <a:ext cx="4587709" cy="4005741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 descr="kişi, dövme, adam, açık hava içeren bir resim&#10;&#10;Açıklama otomatik olarak oluşturuldu">
            <a:extLst>
              <a:ext uri="{FF2B5EF4-FFF2-40B4-BE49-F238E27FC236}">
                <a16:creationId xmlns:a16="http://schemas.microsoft.com/office/drawing/2014/main" id="{FDD02D83-8B4E-4536-B022-DDDC4849CA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002" b="3"/>
          <a:stretch/>
        </p:blipFill>
        <p:spPr>
          <a:xfrm>
            <a:off x="4298669" y="2767629"/>
            <a:ext cx="2275730" cy="227573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A76BE26D-F044-43D9-ABC1-365BE5FA359E}"/>
              </a:ext>
            </a:extLst>
          </p:cNvPr>
          <p:cNvSpPr txBox="1"/>
          <p:nvPr/>
        </p:nvSpPr>
        <p:spPr>
          <a:xfrm>
            <a:off x="9946860" y="312666"/>
            <a:ext cx="1846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bg1"/>
                </a:solidFill>
              </a:rPr>
              <a:t>Lipogems</a:t>
            </a:r>
            <a:r>
              <a:rPr lang="tr-TR" sz="2000" dirty="0">
                <a:solidFill>
                  <a:schemeClr val="bg1"/>
                </a:solidFill>
              </a:rPr>
              <a:t>®</a:t>
            </a:r>
          </a:p>
          <a:p>
            <a:r>
              <a:rPr lang="tr-TR" sz="2000" dirty="0" err="1">
                <a:solidFill>
                  <a:schemeClr val="bg1"/>
                </a:solidFill>
              </a:rPr>
              <a:t>Lipocell</a:t>
            </a:r>
            <a:r>
              <a:rPr lang="tr-TR" sz="2000" dirty="0">
                <a:solidFill>
                  <a:schemeClr val="bg1"/>
                </a:solidFill>
              </a:rPr>
              <a:t>®</a:t>
            </a:r>
          </a:p>
          <a:p>
            <a:r>
              <a:rPr lang="tr-TR" sz="2000" dirty="0" err="1">
                <a:solidFill>
                  <a:schemeClr val="bg1"/>
                </a:solidFill>
              </a:rPr>
              <a:t>Hy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Tissue</a:t>
            </a:r>
            <a:r>
              <a:rPr lang="tr-TR" sz="2000" dirty="0">
                <a:solidFill>
                  <a:schemeClr val="bg1"/>
                </a:solidFill>
              </a:rPr>
              <a:t> SVF®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6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6F27065-6AD1-4C96-BDD0-80476C91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590549"/>
          </a:xfrm>
        </p:spPr>
        <p:txBody>
          <a:bodyPr/>
          <a:lstStyle/>
          <a:p>
            <a:r>
              <a:rPr lang="tr-TR" dirty="0" err="1"/>
              <a:t>Prp</a:t>
            </a:r>
            <a:r>
              <a:rPr lang="tr-TR" dirty="0"/>
              <a:t>/ACP</a:t>
            </a:r>
            <a:endParaRPr lang="en-US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B6C3C5-BCA1-4148-B50C-45CF5D59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2300287"/>
            <a:ext cx="9906000" cy="3576638"/>
          </a:xfrm>
        </p:spPr>
        <p:txBody>
          <a:bodyPr/>
          <a:lstStyle/>
          <a:p>
            <a:pPr marL="342900" indent="-342900">
              <a:buAutoNum type="alphaLcPeriod"/>
            </a:pPr>
            <a:r>
              <a:rPr lang="tr-TR" dirty="0"/>
              <a:t>Lökositten zengin(</a:t>
            </a:r>
            <a:r>
              <a:rPr lang="tr-TR" dirty="0" err="1"/>
              <a:t>prp</a:t>
            </a:r>
            <a:r>
              <a:rPr lang="tr-TR" dirty="0"/>
              <a:t>)</a:t>
            </a:r>
          </a:p>
          <a:p>
            <a:pPr marL="342900" indent="-342900">
              <a:buAutoNum type="alphaLcPeriod"/>
            </a:pPr>
            <a:r>
              <a:rPr lang="tr-TR" dirty="0"/>
              <a:t>Lökositten fakir(ACP, </a:t>
            </a:r>
            <a:r>
              <a:rPr lang="tr-TR" dirty="0" err="1"/>
              <a:t>Orthokıne</a:t>
            </a:r>
            <a:r>
              <a:rPr lang="tr-TR" dirty="0"/>
              <a:t>)</a:t>
            </a:r>
          </a:p>
          <a:p>
            <a:pPr marL="342900" indent="-342900">
              <a:buAutoNum type="alphaLcPeriod"/>
            </a:pPr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Genel sorun: </a:t>
            </a:r>
            <a:r>
              <a:rPr lang="tr-TR" dirty="0" err="1"/>
              <a:t>trombositten</a:t>
            </a:r>
            <a:r>
              <a:rPr lang="tr-TR" dirty="0"/>
              <a:t> zengin plazmanın </a:t>
            </a:r>
            <a:r>
              <a:rPr lang="tr-TR" dirty="0" err="1"/>
              <a:t>ia</a:t>
            </a:r>
            <a:r>
              <a:rPr lang="tr-TR" dirty="0"/>
              <a:t> ortamda erimesi. Nedeni </a:t>
            </a:r>
            <a:r>
              <a:rPr lang="tr-TR" dirty="0" err="1"/>
              <a:t>sinovial</a:t>
            </a:r>
            <a:r>
              <a:rPr lang="tr-TR" dirty="0"/>
              <a:t> aktif </a:t>
            </a:r>
            <a:r>
              <a:rPr lang="tr-TR" dirty="0" err="1"/>
              <a:t>plasmin</a:t>
            </a:r>
            <a:r>
              <a:rPr lang="tr-TR" dirty="0"/>
              <a:t>! Bu nedenle </a:t>
            </a:r>
            <a:r>
              <a:rPr lang="tr-TR" dirty="0" err="1"/>
              <a:t>skafold</a:t>
            </a:r>
            <a:r>
              <a:rPr lang="tr-TR" dirty="0"/>
              <a:t> gereksinimi şart.</a:t>
            </a:r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C00B9E4-DCDB-43A1-9D9B-0721F0BB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336" y="231696"/>
            <a:ext cx="3552825" cy="38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4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9820968-C3BB-4AB9-AA9A-6B379E631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2" y="1053644"/>
            <a:ext cx="7252220" cy="30289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175259F-AF5F-46B4-8D36-134585CF7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005" y="3747175"/>
            <a:ext cx="7080518" cy="2939375"/>
          </a:xfrm>
          <a:prstGeom prst="rect">
            <a:avLst/>
          </a:prstGeom>
        </p:spPr>
      </p:pic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768227A-6C3B-47D9-A9CF-38DB3D54D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498" y="366256"/>
            <a:ext cx="9906000" cy="510044"/>
          </a:xfrm>
        </p:spPr>
        <p:txBody>
          <a:bodyPr>
            <a:noAutofit/>
          </a:bodyPr>
          <a:lstStyle/>
          <a:p>
            <a:r>
              <a:rPr lang="tr-TR" sz="3200" dirty="0" err="1"/>
              <a:t>Parsiyel</a:t>
            </a:r>
            <a:r>
              <a:rPr lang="tr-TR" sz="3200" dirty="0"/>
              <a:t> </a:t>
            </a:r>
            <a:r>
              <a:rPr lang="tr-TR" sz="3200" dirty="0" err="1"/>
              <a:t>öçb</a:t>
            </a:r>
            <a:r>
              <a:rPr lang="tr-TR" sz="3200" dirty="0"/>
              <a:t> yaralanması </a:t>
            </a:r>
            <a:r>
              <a:rPr lang="tr-TR" sz="3200" dirty="0" err="1"/>
              <a:t>acp</a:t>
            </a:r>
            <a:r>
              <a:rPr lang="tr-TR" sz="3200" dirty="0"/>
              <a:t> tedavisi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394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DA8F7FC0-C9A6-42FF-AD48-6CF09F31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27514"/>
            <a:ext cx="9905998" cy="1478570"/>
          </a:xfrm>
        </p:spPr>
        <p:txBody>
          <a:bodyPr/>
          <a:lstStyle/>
          <a:p>
            <a:r>
              <a:rPr lang="tr-TR"/>
              <a:t>ÖÇB YARALANMALARI HAKKINDA Bildiklerimiz: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CA4FEE-51CD-480A-8264-8D3A3C3B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434" y="1930371"/>
            <a:ext cx="9905999" cy="4138124"/>
          </a:xfrm>
        </p:spPr>
        <p:txBody>
          <a:bodyPr>
            <a:normAutofit fontScale="62500" lnSpcReduction="20000"/>
          </a:bodyPr>
          <a:lstStyle/>
          <a:p>
            <a:r>
              <a:rPr lang="tr-TR" sz="4000"/>
              <a:t>ÖÇB yaralandığında, spontan iyileşme potansiyeli çok zayıftır.</a:t>
            </a:r>
          </a:p>
          <a:p>
            <a:r>
              <a:rPr lang="tr-TR" sz="4000"/>
              <a:t>Parsiyel yaralanmaların % 50 si zaman içinde tam kopmaya dönüşür</a:t>
            </a:r>
            <a:r>
              <a:rPr lang="tr-TR" sz="1800"/>
              <a:t>(Noyes, </a:t>
            </a:r>
            <a:r>
              <a:rPr lang="tr-TR" sz="1800" i="1"/>
              <a:t>JBJS</a:t>
            </a:r>
            <a:r>
              <a:rPr lang="tr-TR" sz="1800"/>
              <a:t>).</a:t>
            </a:r>
          </a:p>
          <a:p>
            <a:r>
              <a:rPr lang="tr-TR" sz="4000"/>
              <a:t>ÖÇB yoksunluğunda en iyi tedavi seçeneği rekonstrüksiyondur, ancak başarı max. % 80 dir.</a:t>
            </a:r>
          </a:p>
          <a:p>
            <a:r>
              <a:rPr lang="tr-TR" sz="4000"/>
              <a:t>ÖÇB-R dezavantajları: a. Donör saha morbiditesi b. Donör adalelerin zayıflığı c. Azalmış derin propriyosepsiyon d. Spora dönüş yapamama.</a:t>
            </a:r>
          </a:p>
          <a:p>
            <a:endParaRPr lang="tr-TR"/>
          </a:p>
          <a:p>
            <a:pPr marL="0" indent="0">
              <a:buNone/>
            </a:pPr>
            <a:r>
              <a:rPr lang="tr-TR"/>
              <a:t>   </a:t>
            </a:r>
            <a:r>
              <a:rPr lang="tr-TR" sz="1700"/>
              <a:t>Gobbi, </a:t>
            </a:r>
            <a:r>
              <a:rPr lang="tr-TR" sz="1700" i="1"/>
              <a:t>AJSM.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04207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DF97D02-5E7B-49F4-82EC-D1D472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Postop</a:t>
            </a:r>
            <a:r>
              <a:rPr lang="tr-TR" dirty="0"/>
              <a:t> rehabilitasyon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D91803-40D1-405B-89C8-806E91126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1828800" lvl="4" indent="0">
              <a:buNone/>
            </a:pPr>
            <a:endParaRPr lang="tr-TR" dirty="0"/>
          </a:p>
          <a:p>
            <a:endParaRPr lang="tr-TR" dirty="0"/>
          </a:p>
          <a:p>
            <a:r>
              <a:rPr lang="tr-TR" dirty="0"/>
              <a:t>0-2. hafta</a:t>
            </a:r>
            <a:endParaRPr lang="en-US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03F4BDB9-F1F8-459C-A3C8-FD59BBA8C5B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tr-TR" dirty="0"/>
          </a:p>
          <a:p>
            <a:r>
              <a:rPr lang="tr-TR" sz="1800" dirty="0"/>
              <a:t>20 derece </a:t>
            </a:r>
            <a:r>
              <a:rPr lang="tr-TR" sz="1800" dirty="0" err="1"/>
              <a:t>fleksiyonda</a:t>
            </a:r>
            <a:r>
              <a:rPr lang="tr-TR" sz="1800" dirty="0"/>
              <a:t> kilitli </a:t>
            </a:r>
            <a:r>
              <a:rPr lang="tr-TR" sz="1800" dirty="0" err="1"/>
              <a:t>ortez</a:t>
            </a:r>
            <a:endParaRPr lang="tr-TR" sz="1800" dirty="0"/>
          </a:p>
          <a:p>
            <a:r>
              <a:rPr lang="tr-TR" sz="1800" dirty="0"/>
              <a:t>10 kg. kısmi yüklenme</a:t>
            </a:r>
          </a:p>
          <a:p>
            <a:r>
              <a:rPr lang="tr-TR" sz="1800" dirty="0"/>
              <a:t>Pasif ROM 0/20/60</a:t>
            </a:r>
          </a:p>
          <a:p>
            <a:endParaRPr lang="en-US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65448D1-DCFD-4A11-9108-31046B99B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3.-6. hafta</a:t>
            </a:r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E122D201-D80E-4ECF-89D1-451287F060B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endParaRPr lang="tr-TR" sz="1800" dirty="0"/>
          </a:p>
          <a:p>
            <a:r>
              <a:rPr lang="tr-TR" sz="1800" dirty="0"/>
              <a:t>Fonksiyonel </a:t>
            </a:r>
            <a:r>
              <a:rPr lang="tr-TR" sz="1800" dirty="0" err="1"/>
              <a:t>ortez</a:t>
            </a:r>
            <a:r>
              <a:rPr lang="tr-TR" sz="1800" dirty="0"/>
              <a:t> 0/10/90</a:t>
            </a:r>
          </a:p>
          <a:p>
            <a:r>
              <a:rPr lang="tr-TR" sz="1800" dirty="0"/>
              <a:t>Gece 20 derece </a:t>
            </a:r>
            <a:r>
              <a:rPr lang="tr-TR" sz="1800" dirty="0" err="1"/>
              <a:t>fleksiyonda</a:t>
            </a:r>
            <a:r>
              <a:rPr lang="tr-TR" sz="1800" dirty="0"/>
              <a:t> kilitli dizlik devam</a:t>
            </a:r>
          </a:p>
          <a:p>
            <a:r>
              <a:rPr lang="tr-TR" sz="1800" dirty="0"/>
              <a:t>Tedrici tam yük verme</a:t>
            </a:r>
          </a:p>
          <a:p>
            <a:r>
              <a:rPr lang="tr-TR" sz="1800" dirty="0" err="1"/>
              <a:t>Propriyoseptif</a:t>
            </a:r>
            <a:r>
              <a:rPr lang="tr-TR" sz="1800" dirty="0"/>
              <a:t> egzersizler</a:t>
            </a:r>
          </a:p>
          <a:p>
            <a:endParaRPr lang="tr-TR" dirty="0"/>
          </a:p>
          <a:p>
            <a:endParaRPr lang="en-US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D7CF9A5-9CDF-4FE8-B440-D6C3DAAF4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tr-TR" dirty="0"/>
              <a:t>7. Hafta ve sonrası</a:t>
            </a:r>
            <a:endParaRPr lang="en-US" dirty="0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4BFD756E-14B6-4358-B34E-42EF8A171E2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tr-TR" sz="1800" i="1" dirty="0"/>
          </a:p>
          <a:p>
            <a:r>
              <a:rPr lang="tr-TR" sz="1800" dirty="0"/>
              <a:t>Atletik eğitim</a:t>
            </a:r>
          </a:p>
          <a:p>
            <a:r>
              <a:rPr lang="tr-TR" sz="1800" dirty="0"/>
              <a:t>Klinik bakı(3.ay)</a:t>
            </a:r>
          </a:p>
          <a:p>
            <a:r>
              <a:rPr lang="tr-TR" sz="1800" dirty="0"/>
              <a:t>KT-1000(6.ay</a:t>
            </a:r>
            <a:r>
              <a:rPr lang="tr-TR" sz="1800" i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2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4DE10A7-A543-44DB-93B0-9CEFBD37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918" y="2076786"/>
            <a:ext cx="7621163" cy="2453538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9540DA99-1CCD-4BC8-B0CF-168A0F2771B9}"/>
              </a:ext>
            </a:extLst>
          </p:cNvPr>
          <p:cNvSpPr/>
          <p:nvPr/>
        </p:nvSpPr>
        <p:spPr>
          <a:xfrm>
            <a:off x="3152437" y="5981049"/>
            <a:ext cx="588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>
                <a:latin typeface="AdvPAEB9"/>
              </a:rPr>
              <a:t>Murray</a:t>
            </a:r>
            <a:r>
              <a:rPr lang="tr-TR" dirty="0">
                <a:latin typeface="AdvPAEB9"/>
              </a:rPr>
              <a:t> M, </a:t>
            </a:r>
            <a:r>
              <a:rPr lang="en-US" i="1" dirty="0">
                <a:latin typeface="AdvPAEB9"/>
              </a:rPr>
              <a:t>The </a:t>
            </a:r>
            <a:r>
              <a:rPr lang="en-US" i="1" dirty="0" err="1">
                <a:latin typeface="AdvPAEB9"/>
              </a:rPr>
              <a:t>Orthopaedic</a:t>
            </a:r>
            <a:r>
              <a:rPr lang="en-US" i="1" dirty="0">
                <a:latin typeface="AdvPAEB9"/>
              </a:rPr>
              <a:t> Journal of Sports Medicine</a:t>
            </a:r>
            <a:r>
              <a:rPr lang="tr-TR" i="1" dirty="0">
                <a:latin typeface="AdvPAEB9"/>
              </a:rPr>
              <a:t>, </a:t>
            </a:r>
            <a:r>
              <a:rPr lang="tr-TR" dirty="0">
                <a:latin typeface="AdvPAEB9"/>
              </a:rPr>
              <a:t>2016</a:t>
            </a:r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C411BD4-0D84-4EEA-BBAA-F4D24A207BBF}"/>
              </a:ext>
            </a:extLst>
          </p:cNvPr>
          <p:cNvSpPr txBox="1"/>
          <p:nvPr/>
        </p:nvSpPr>
        <p:spPr>
          <a:xfrm>
            <a:off x="3343528" y="705092"/>
            <a:ext cx="563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Köprü geliştirerek ÖÇB Tamiri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9088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DC58702E-A7E0-4832-8F7D-35F01CBFDC24}"/>
              </a:ext>
            </a:extLst>
          </p:cNvPr>
          <p:cNvSpPr/>
          <p:nvPr/>
        </p:nvSpPr>
        <p:spPr>
          <a:xfrm>
            <a:off x="2997200" y="1558703"/>
            <a:ext cx="6197600" cy="4228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183"/>
                <a:ea typeface="Calibri" panose="020F0502020204030204" pitchFamily="34" charset="0"/>
                <a:cs typeface="AdvPA183"/>
              </a:rPr>
              <a:t>BEAR Scaffold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The BEAR scaffold was manufactured at Boston Children’s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Hospital and completed all biocompatibility and sterility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testing prior to use in the clinical study. </a:t>
            </a:r>
            <a:r>
              <a:rPr lang="en-US" dirty="0">
                <a:highlight>
                  <a:srgbClr val="FF0000"/>
                </a:highlight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The scaffold</a:t>
            </a:r>
            <a:endParaRPr lang="en-US" sz="1200" dirty="0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highlight>
                  <a:srgbClr val="FF0000"/>
                </a:highlight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comprised extracellular matrix proteins, including collagen,</a:t>
            </a:r>
            <a:endParaRPr lang="en-US" sz="1200" dirty="0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highlight>
                  <a:srgbClr val="FF0000"/>
                </a:highlight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that were obtained from bovine tissue. The DNA content</a:t>
            </a:r>
            <a:endParaRPr lang="en-US" sz="1200" dirty="0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highlight>
                  <a:srgbClr val="FF0000"/>
                </a:highlight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of the scaffolds was less than 50 ng/mg of scaffold, and</a:t>
            </a:r>
            <a:endParaRPr lang="en-US" sz="1200" dirty="0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highlight>
                  <a:srgbClr val="FF0000"/>
                </a:highlight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the scaffolds were not crosslinked. </a:t>
            </a:r>
            <a:r>
              <a:rPr lang="en-US" dirty="0"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The scaffold measured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22 mm in diameter by 45 mm in length and was hydrophilic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uFill>
                  <a:solidFill>
                    <a:srgbClr val="FF0000"/>
                  </a:solidFill>
                </a:uFill>
                <a:latin typeface="AdvPAEB8"/>
                <a:ea typeface="Calibri" panose="020F0502020204030204" pitchFamily="34" charset="0"/>
                <a:cs typeface="AdvPAEB8"/>
              </a:rPr>
              <a:t>and able to absorb up to 5 times its weight in fluid.</a:t>
            </a: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 The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BEAR scaffold softens when blood is added to it, making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it conformable to the intra-articular notch and able to fill in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the irregular contours of the gap between the torn ligament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dvPAEB8"/>
                <a:ea typeface="Calibri" panose="020F0502020204030204" pitchFamily="34" charset="0"/>
                <a:cs typeface="AdvPAEB8"/>
              </a:rPr>
              <a:t>ends.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9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A488EBC-A454-4C52-8044-8516D713D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0" b="-498"/>
          <a:stretch/>
        </p:blipFill>
        <p:spPr>
          <a:xfrm>
            <a:off x="228256" y="157744"/>
            <a:ext cx="6353013" cy="277712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CBA8500-1347-42EF-8BE8-8D7C55ACA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826"/>
          <a:stretch/>
        </p:blipFill>
        <p:spPr>
          <a:xfrm>
            <a:off x="5705779" y="1317093"/>
            <a:ext cx="6353013" cy="277712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295BECF-7625-43B8-BA89-F26684DA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017" y="3426465"/>
            <a:ext cx="7913524" cy="33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9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6F282A4-B663-404D-986C-F2F66B20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83C99E3-980F-4686-99BC-A4B534F8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0" y="1823457"/>
            <a:ext cx="11658601" cy="4080267"/>
          </a:xfrm>
          <a:prstGeom prst="rect">
            <a:avLst/>
          </a:prstGeom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65029F0-4D48-433A-90C2-DD6E50A6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48681"/>
            <a:ext cx="9906000" cy="1374776"/>
          </a:xfrm>
        </p:spPr>
        <p:txBody>
          <a:bodyPr>
            <a:normAutofit/>
          </a:bodyPr>
          <a:lstStyle/>
          <a:p>
            <a:r>
              <a:rPr lang="tr-TR" sz="3200" dirty="0"/>
              <a:t>«</a:t>
            </a:r>
            <a:r>
              <a:rPr lang="tr-TR" sz="3200" dirty="0" err="1"/>
              <a:t>Bear</a:t>
            </a:r>
            <a:r>
              <a:rPr lang="tr-TR" sz="3200" dirty="0"/>
              <a:t>» planlanan10 olgunun PREOP MR görüntüleri</a:t>
            </a:r>
            <a:endParaRPr lang="en-US" sz="3200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6D9B2F3-E879-4768-9740-854FC63D1AF3}"/>
              </a:ext>
            </a:extLst>
          </p:cNvPr>
          <p:cNvSpPr/>
          <p:nvPr/>
        </p:nvSpPr>
        <p:spPr>
          <a:xfrm>
            <a:off x="5729883" y="6123289"/>
            <a:ext cx="588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>
                <a:latin typeface="AdvPAEB9"/>
              </a:rPr>
              <a:t>Murray</a:t>
            </a:r>
            <a:r>
              <a:rPr lang="tr-TR" dirty="0">
                <a:latin typeface="AdvPAEB9"/>
              </a:rPr>
              <a:t> M, </a:t>
            </a:r>
            <a:r>
              <a:rPr lang="en-US" i="1" dirty="0">
                <a:latin typeface="AdvPAEB9"/>
              </a:rPr>
              <a:t>The </a:t>
            </a:r>
            <a:r>
              <a:rPr lang="en-US" i="1" dirty="0" err="1">
                <a:latin typeface="AdvPAEB9"/>
              </a:rPr>
              <a:t>Orthopaedic</a:t>
            </a:r>
            <a:r>
              <a:rPr lang="en-US" i="1" dirty="0">
                <a:latin typeface="AdvPAEB9"/>
              </a:rPr>
              <a:t> Journal of Sports Medicine</a:t>
            </a:r>
            <a:r>
              <a:rPr lang="tr-TR" i="1" dirty="0">
                <a:latin typeface="AdvPAEB9"/>
              </a:rPr>
              <a:t>, </a:t>
            </a:r>
            <a:r>
              <a:rPr lang="tr-TR" dirty="0">
                <a:latin typeface="AdvPAEB9"/>
              </a:rPr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36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AE14CA7-C562-414E-9426-55BE9DB10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0" y="2068335"/>
            <a:ext cx="11696701" cy="4070734"/>
          </a:xfrm>
          <a:prstGeom prst="rect">
            <a:avLst/>
          </a:prstGeom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65029F0-4D48-433A-90C2-DD6E50A6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48681"/>
            <a:ext cx="9906000" cy="1374776"/>
          </a:xfrm>
        </p:spPr>
        <p:txBody>
          <a:bodyPr>
            <a:normAutofit/>
          </a:bodyPr>
          <a:lstStyle/>
          <a:p>
            <a:r>
              <a:rPr lang="tr-TR" sz="3200" dirty="0"/>
              <a:t>ÖÇBR planlanan 10 olgunun PREOP MR görüntüleri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9216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A68451E-81EF-4DDD-9A18-253B8D75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99" y="1970400"/>
            <a:ext cx="9220201" cy="29172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0BE258A9-92DD-444A-B9D3-8179DCAFAA27}"/>
              </a:ext>
            </a:extLst>
          </p:cNvPr>
          <p:cNvSpPr/>
          <p:nvPr/>
        </p:nvSpPr>
        <p:spPr>
          <a:xfrm>
            <a:off x="2846776" y="705321"/>
            <a:ext cx="66234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/>
              <a:t>BEAR(Bridge-</a:t>
            </a:r>
            <a:r>
              <a:rPr lang="tr-TR" sz="3600" dirty="0" err="1"/>
              <a:t>enhanced</a:t>
            </a:r>
            <a:r>
              <a:rPr lang="tr-TR" sz="3600" dirty="0"/>
              <a:t> ACL </a:t>
            </a:r>
            <a:r>
              <a:rPr lang="tr-TR" sz="3600" dirty="0" err="1"/>
              <a:t>repair</a:t>
            </a:r>
            <a:r>
              <a:rPr lang="tr-TR" sz="3600" dirty="0"/>
              <a:t>)</a:t>
            </a:r>
          </a:p>
          <a:p>
            <a:r>
              <a:rPr lang="tr-TR" dirty="0" err="1"/>
              <a:t>Murray</a:t>
            </a:r>
            <a:r>
              <a:rPr lang="tr-TR" dirty="0"/>
              <a:t> et al, </a:t>
            </a:r>
            <a:r>
              <a:rPr lang="tr-TR" i="1" dirty="0"/>
              <a:t>OSJM</a:t>
            </a:r>
            <a:r>
              <a:rPr lang="tr-TR" dirty="0"/>
              <a:t>,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65029F0-4D48-433A-90C2-DD6E50A6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48681"/>
            <a:ext cx="9906000" cy="1374776"/>
          </a:xfrm>
        </p:spPr>
        <p:txBody>
          <a:bodyPr>
            <a:normAutofit/>
          </a:bodyPr>
          <a:lstStyle/>
          <a:p>
            <a:r>
              <a:rPr lang="tr-TR" sz="3200" dirty="0"/>
              <a:t>«</a:t>
            </a:r>
            <a:r>
              <a:rPr lang="tr-TR" sz="3200" dirty="0" err="1"/>
              <a:t>bear</a:t>
            </a:r>
            <a:r>
              <a:rPr lang="tr-TR" sz="3200" dirty="0"/>
              <a:t>» uygulanan10 olgunun </a:t>
            </a:r>
            <a:r>
              <a:rPr lang="tr-TR" sz="3200" dirty="0" err="1"/>
              <a:t>postOP</a:t>
            </a:r>
            <a:r>
              <a:rPr lang="tr-TR" sz="3200" dirty="0"/>
              <a:t> 3. ay MR görüntüleri</a:t>
            </a:r>
            <a:endParaRPr lang="en-US" sz="32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A0B5128-E8BC-499C-974D-EA5846D1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0" y="2200491"/>
            <a:ext cx="11734801" cy="38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87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65029F0-4D48-433A-90C2-DD6E50A6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48681"/>
            <a:ext cx="9906000" cy="1374776"/>
          </a:xfrm>
        </p:spPr>
        <p:txBody>
          <a:bodyPr>
            <a:normAutofit/>
          </a:bodyPr>
          <a:lstStyle/>
          <a:p>
            <a:r>
              <a:rPr lang="tr-TR" sz="3200" dirty="0" err="1"/>
              <a:t>öçbr</a:t>
            </a:r>
            <a:r>
              <a:rPr lang="tr-TR" sz="3200" dirty="0"/>
              <a:t> uygulanan10 olgunun </a:t>
            </a:r>
            <a:r>
              <a:rPr lang="tr-TR" sz="3200" dirty="0" err="1"/>
              <a:t>postOP</a:t>
            </a:r>
            <a:r>
              <a:rPr lang="tr-TR" sz="3200" dirty="0"/>
              <a:t> 3. ay MR görüntüleri</a:t>
            </a:r>
            <a:endParaRPr lang="en-US" sz="32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F2F51D-330F-406D-BA99-99A8BA1C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0" y="2171891"/>
            <a:ext cx="11772901" cy="38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0E591D3-D5B0-42C1-B751-F8AF1B52B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805" y="472736"/>
            <a:ext cx="4362358" cy="59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5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CL injury types ile ilgili gÃ¶rsel sonucu">
            <a:extLst>
              <a:ext uri="{FF2B5EF4-FFF2-40B4-BE49-F238E27FC236}">
                <a16:creationId xmlns:a16="http://schemas.microsoft.com/office/drawing/2014/main" id="{42B1D5A6-B1FA-4313-B7FD-293AC675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79" y="1831744"/>
            <a:ext cx="4150042" cy="46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FEE5629-FB04-480C-8611-7FA5633A085C}"/>
              </a:ext>
            </a:extLst>
          </p:cNvPr>
          <p:cNvSpPr txBox="1"/>
          <p:nvPr/>
        </p:nvSpPr>
        <p:spPr>
          <a:xfrm>
            <a:off x="3223628" y="661879"/>
            <a:ext cx="574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ÖÇB </a:t>
            </a:r>
            <a:r>
              <a:rPr lang="tr-TR" sz="2800" u="sng" dirty="0"/>
              <a:t>KOMPLET</a:t>
            </a:r>
            <a:r>
              <a:rPr lang="tr-TR" sz="2800" dirty="0"/>
              <a:t> YARALANMALARI </a:t>
            </a:r>
            <a:r>
              <a:rPr lang="tr-TR" sz="2000" dirty="0"/>
              <a:t>SHERMAN sınıflaması(1991)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889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41CC626-20A3-4648-90CF-64514CE3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39" y="408204"/>
            <a:ext cx="7915424" cy="364272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2296358-A543-419F-8FCE-B07D7DCD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284" y="2229568"/>
            <a:ext cx="3534410" cy="44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1818F2-2181-4727-94C7-6F67DC5A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69" y="3509806"/>
            <a:ext cx="3429000" cy="89613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FD3E2CA-EDBD-40D3-AF02-05DB8415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9" y="384890"/>
            <a:ext cx="8848725" cy="29633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8AFC58D-23A8-4EEB-B49C-9556283BA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7" y="3154090"/>
            <a:ext cx="3467100" cy="32032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8F5A8BD-E7CE-4E24-A457-C832FFDAF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69" y="4532781"/>
            <a:ext cx="5943600" cy="21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17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112F063-6075-4364-A01C-5A5BC31C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13475"/>
            <a:ext cx="9906000" cy="738048"/>
          </a:xfrm>
        </p:spPr>
        <p:txBody>
          <a:bodyPr/>
          <a:lstStyle/>
          <a:p>
            <a:r>
              <a:rPr lang="tr-TR" dirty="0"/>
              <a:t>gelecek</a:t>
            </a:r>
            <a:endParaRPr lang="en-US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A2F9A32-1E35-4DF7-A780-D52C18B74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707" y="1426322"/>
            <a:ext cx="9906000" cy="1374776"/>
          </a:xfrm>
        </p:spPr>
        <p:txBody>
          <a:bodyPr>
            <a:noAutofit/>
          </a:bodyPr>
          <a:lstStyle/>
          <a:p>
            <a:r>
              <a:rPr lang="tr-TR" sz="2800" dirty="0"/>
              <a:t>PRİMER SÜTÜR+PRP/</a:t>
            </a:r>
            <a:r>
              <a:rPr lang="tr-TR" sz="2800" dirty="0" err="1"/>
              <a:t>ACP+skafold</a:t>
            </a:r>
            <a:r>
              <a:rPr lang="tr-TR" sz="2800" dirty="0"/>
              <a:t>?</a:t>
            </a:r>
          </a:p>
          <a:p>
            <a:r>
              <a:rPr lang="tr-TR" sz="2800" dirty="0" err="1"/>
              <a:t>İntraligamentöz</a:t>
            </a:r>
            <a:r>
              <a:rPr lang="tr-TR" sz="2800" dirty="0"/>
              <a:t> </a:t>
            </a:r>
            <a:r>
              <a:rPr lang="tr-TR" sz="2800" dirty="0" err="1"/>
              <a:t>atelleme</a:t>
            </a:r>
            <a:r>
              <a:rPr lang="tr-TR" sz="2800" dirty="0"/>
              <a:t> (</a:t>
            </a:r>
            <a:r>
              <a:rPr lang="tr-TR" sz="2800" dirty="0" err="1"/>
              <a:t>Devıce</a:t>
            </a:r>
            <a:r>
              <a:rPr lang="tr-TR" sz="2800" dirty="0"/>
              <a:t>? </a:t>
            </a:r>
            <a:r>
              <a:rPr lang="tr-TR" sz="2800" dirty="0" err="1"/>
              <a:t>Fıbertape</a:t>
            </a:r>
            <a:r>
              <a:rPr lang="tr-TR" sz="2800" dirty="0"/>
              <a:t>)?/</a:t>
            </a:r>
            <a:r>
              <a:rPr lang="tr-TR" sz="2800" dirty="0" err="1"/>
              <a:t>kollajen</a:t>
            </a:r>
            <a:r>
              <a:rPr lang="tr-TR" sz="2800" dirty="0"/>
              <a:t> </a:t>
            </a:r>
            <a:r>
              <a:rPr lang="tr-TR" sz="2800" dirty="0" err="1"/>
              <a:t>membran</a:t>
            </a:r>
            <a:r>
              <a:rPr lang="tr-TR" sz="2800" dirty="0"/>
              <a:t> KÖPRÜLEME?</a:t>
            </a:r>
          </a:p>
          <a:p>
            <a:r>
              <a:rPr lang="tr-TR" sz="2800" dirty="0"/>
              <a:t>Gen tedavisi?</a:t>
            </a:r>
          </a:p>
          <a:p>
            <a:r>
              <a:rPr lang="tr-TR" sz="2800" dirty="0"/>
              <a:t>Cerrahi sonrası </a:t>
            </a:r>
            <a:r>
              <a:rPr lang="tr-TR" sz="2800" dirty="0" err="1"/>
              <a:t>mukopoligen</a:t>
            </a:r>
            <a:r>
              <a:rPr lang="tr-TR" sz="2800" dirty="0"/>
              <a:t> </a:t>
            </a:r>
            <a:r>
              <a:rPr lang="tr-TR" sz="2800" dirty="0" err="1"/>
              <a:t>komplex</a:t>
            </a:r>
            <a:r>
              <a:rPr lang="tr-TR" sz="2800" dirty="0"/>
              <a:t>=</a:t>
            </a:r>
            <a:r>
              <a:rPr lang="tr-TR" sz="2800" dirty="0" err="1"/>
              <a:t>glikozaminoglikan+tip</a:t>
            </a:r>
            <a:r>
              <a:rPr lang="tr-TR" sz="2800" dirty="0"/>
              <a:t> I </a:t>
            </a:r>
            <a:r>
              <a:rPr lang="tr-TR" sz="2800" dirty="0" err="1"/>
              <a:t>kollajen+vit</a:t>
            </a:r>
            <a:r>
              <a:rPr lang="tr-TR" sz="2800" dirty="0"/>
              <a:t> C </a:t>
            </a:r>
            <a:r>
              <a:rPr lang="tr-TR" sz="2800" i="1" dirty="0" err="1"/>
              <a:t>retendo</a:t>
            </a:r>
            <a:r>
              <a:rPr lang="tr-TR" i="1" baseline="30000" dirty="0"/>
              <a:t>®</a:t>
            </a:r>
            <a:r>
              <a:rPr lang="tr-TR" sz="2800" dirty="0"/>
              <a:t> destek tedavisi? </a:t>
            </a:r>
            <a:r>
              <a:rPr lang="tr-TR" i="1" dirty="0"/>
              <a:t>(</a:t>
            </a:r>
            <a:r>
              <a:rPr lang="tr-TR" i="1" dirty="0" err="1"/>
              <a:t>Torrent</a:t>
            </a:r>
            <a:r>
              <a:rPr lang="tr-TR" i="1" dirty="0"/>
              <a:t> et al, </a:t>
            </a:r>
            <a:r>
              <a:rPr lang="tr-TR" i="1" dirty="0" err="1"/>
              <a:t>OA&amp;Cartılage</a:t>
            </a:r>
            <a:r>
              <a:rPr lang="tr-TR" i="1" dirty="0"/>
              <a:t> 2009)</a:t>
            </a:r>
          </a:p>
          <a:p>
            <a:r>
              <a:rPr lang="tr-TR" sz="2800" dirty="0" err="1"/>
              <a:t>Primer</a:t>
            </a:r>
            <a:r>
              <a:rPr lang="tr-TR" sz="2800" dirty="0"/>
              <a:t> </a:t>
            </a:r>
            <a:r>
              <a:rPr lang="tr-TR" sz="2800" dirty="0" err="1"/>
              <a:t>sütür+PRP+simvastatin</a:t>
            </a:r>
            <a:r>
              <a:rPr lang="tr-TR" sz="2800" dirty="0"/>
              <a:t>? </a:t>
            </a:r>
            <a:r>
              <a:rPr lang="tr-TR" dirty="0"/>
              <a:t>(</a:t>
            </a:r>
            <a:r>
              <a:rPr lang="tr-TR" i="1" dirty="0" err="1"/>
              <a:t>Zhang</a:t>
            </a:r>
            <a:r>
              <a:rPr lang="tr-TR" i="1" dirty="0"/>
              <a:t> et al., AJSM 2019) </a:t>
            </a:r>
            <a:endParaRPr lang="en-US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A39019B-27B7-4E38-B92A-AE59E410D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677" y="3917712"/>
            <a:ext cx="2174861" cy="18451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tr-TR" sz="1400" b="1" i="1" dirty="0" err="1">
                <a:solidFill>
                  <a:srgbClr val="002060"/>
                </a:solidFill>
                <a:latin typeface="Calibri "/>
              </a:rPr>
              <a:t>Retendo</a:t>
            </a:r>
            <a:r>
              <a:rPr lang="tr-TR" sz="1400" b="1" i="1" dirty="0">
                <a:solidFill>
                  <a:srgbClr val="002060"/>
                </a:solidFill>
                <a:latin typeface="Calibri "/>
              </a:rPr>
              <a:t>:</a:t>
            </a:r>
            <a:endParaRPr lang="es-ES" sz="1400" b="1" i="1" dirty="0">
              <a:solidFill>
                <a:srgbClr val="002060"/>
              </a:solidFill>
              <a:latin typeface="Calibri "/>
            </a:endParaRPr>
          </a:p>
          <a:p>
            <a:pPr algn="just" eaLnBrk="0" hangingPunct="0">
              <a:buFont typeface="Symbol" pitchFamily="18" charset="2"/>
              <a:buChar char="¯"/>
            </a:pPr>
            <a:r>
              <a:rPr lang="tr-TR" sz="1400" b="1" dirty="0">
                <a:solidFill>
                  <a:srgbClr val="002060"/>
                </a:solidFill>
                <a:latin typeface="Calibri "/>
              </a:rPr>
              <a:t> IL-1</a:t>
            </a:r>
            <a:r>
              <a:rPr lang="el-GR" sz="1400" b="1" dirty="0">
                <a:solidFill>
                  <a:srgbClr val="002060"/>
                </a:solidFill>
                <a:latin typeface="Calibri "/>
              </a:rPr>
              <a:t>β</a:t>
            </a:r>
            <a:endParaRPr lang="tr-TR" sz="1400" b="1" dirty="0">
              <a:solidFill>
                <a:srgbClr val="002060"/>
              </a:solidFill>
              <a:latin typeface="Calibri "/>
            </a:endParaRPr>
          </a:p>
          <a:p>
            <a:pPr algn="just" eaLnBrk="0" hangingPunct="0">
              <a:buFont typeface="Symbol" pitchFamily="18" charset="2"/>
              <a:buChar char="¯"/>
            </a:pPr>
            <a:r>
              <a:rPr lang="tr-TR" sz="1400" b="1" dirty="0">
                <a:solidFill>
                  <a:srgbClr val="002060"/>
                </a:solidFill>
                <a:latin typeface="Calibri "/>
              </a:rPr>
              <a:t> Pro-</a:t>
            </a:r>
            <a:r>
              <a:rPr lang="tr-TR" sz="1400" b="1" dirty="0" err="1">
                <a:solidFill>
                  <a:srgbClr val="002060"/>
                </a:solidFill>
                <a:latin typeface="Calibri "/>
              </a:rPr>
              <a:t>inflamatuar</a:t>
            </a:r>
            <a:r>
              <a:rPr lang="tr-TR" sz="1400" b="1" dirty="0">
                <a:solidFill>
                  <a:srgbClr val="002060"/>
                </a:solidFill>
                <a:latin typeface="Calibri 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Calibri "/>
              </a:rPr>
              <a:t>sitokin</a:t>
            </a:r>
            <a:r>
              <a:rPr lang="tr-TR" sz="1400" b="1" dirty="0">
                <a:solidFill>
                  <a:srgbClr val="002060"/>
                </a:solidFill>
                <a:latin typeface="Calibri "/>
              </a:rPr>
              <a:t> üretimi</a:t>
            </a:r>
            <a:endParaRPr lang="es-ES" sz="1400" b="1" dirty="0">
              <a:solidFill>
                <a:srgbClr val="002060"/>
              </a:solidFill>
              <a:latin typeface="Calibri "/>
            </a:endParaRPr>
          </a:p>
          <a:p>
            <a:pPr eaLnBrk="0" hangingPunct="0">
              <a:buFont typeface="Symbol" pitchFamily="18" charset="2"/>
              <a:buChar char="¯"/>
            </a:pPr>
            <a:r>
              <a:rPr lang="tr-TR" sz="1400" b="1" dirty="0">
                <a:solidFill>
                  <a:srgbClr val="002060"/>
                </a:solidFill>
                <a:latin typeface="Calibri "/>
              </a:rPr>
              <a:t> </a:t>
            </a:r>
            <a:r>
              <a:rPr lang="es-ES" sz="1400" b="1" dirty="0">
                <a:solidFill>
                  <a:srgbClr val="002060"/>
                </a:solidFill>
                <a:latin typeface="Calibri "/>
              </a:rPr>
              <a:t>NF-kB</a:t>
            </a:r>
            <a:endParaRPr lang="tr-TR" sz="1400" b="1" dirty="0">
              <a:solidFill>
                <a:srgbClr val="002060"/>
              </a:solidFill>
              <a:latin typeface="Calibri "/>
            </a:endParaRPr>
          </a:p>
          <a:p>
            <a:pPr eaLnBrk="0" hangingPunct="0">
              <a:buFont typeface="Symbol" pitchFamily="18" charset="2"/>
              <a:buChar char="¯"/>
            </a:pPr>
            <a:r>
              <a:rPr lang="tr-TR" sz="1400" b="1" dirty="0">
                <a:solidFill>
                  <a:srgbClr val="002060"/>
                </a:solidFill>
                <a:latin typeface="Calibri "/>
              </a:rPr>
              <a:t> COX-2, Kaspaz-3, MMP-1</a:t>
            </a:r>
          </a:p>
          <a:p>
            <a:pPr eaLnBrk="0" hangingPunct="0">
              <a:buFont typeface="Symbol" pitchFamily="18" charset="2"/>
              <a:buChar char="¯"/>
            </a:pPr>
            <a:r>
              <a:rPr lang="tr-TR" sz="1400" b="1" dirty="0">
                <a:solidFill>
                  <a:srgbClr val="002060"/>
                </a:solidFill>
                <a:latin typeface="Calibri "/>
              </a:rPr>
              <a:t> TNF-</a:t>
            </a:r>
            <a:r>
              <a:rPr lang="el-GR" sz="1400" b="1" dirty="0">
                <a:solidFill>
                  <a:srgbClr val="002060"/>
                </a:solidFill>
                <a:latin typeface="Calibri "/>
              </a:rPr>
              <a:t>α</a:t>
            </a:r>
            <a:endParaRPr lang="tr-TR" sz="1400" b="1" dirty="0">
              <a:solidFill>
                <a:srgbClr val="002060"/>
              </a:solidFill>
              <a:latin typeface="Calibri "/>
            </a:endParaRPr>
          </a:p>
          <a:p>
            <a:pPr eaLnBrk="0" hangingPunct="0">
              <a:buFont typeface="Symbol" pitchFamily="18" charset="2"/>
              <a:buChar char="¯"/>
            </a:pPr>
            <a:r>
              <a:rPr lang="tr-TR" sz="1400" b="1" dirty="0">
                <a:solidFill>
                  <a:srgbClr val="002060"/>
                </a:solidFill>
                <a:latin typeface="Calibri 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Calibri "/>
              </a:rPr>
              <a:t>Apoptosis</a:t>
            </a:r>
            <a:r>
              <a:rPr lang="tr-TR" sz="1400" b="1" dirty="0">
                <a:solidFill>
                  <a:srgbClr val="002060"/>
                </a:solidFill>
                <a:latin typeface="Calibri "/>
              </a:rPr>
              <a:t> i </a:t>
            </a:r>
            <a:r>
              <a:rPr lang="tr-TR" sz="1400" b="1" dirty="0" err="1">
                <a:solidFill>
                  <a:srgbClr val="002060"/>
                </a:solidFill>
                <a:latin typeface="Calibri "/>
              </a:rPr>
              <a:t>inhibe</a:t>
            </a:r>
            <a:r>
              <a:rPr lang="tr-TR" sz="1400" b="1" dirty="0">
                <a:solidFill>
                  <a:srgbClr val="002060"/>
                </a:solidFill>
                <a:latin typeface="Calibri "/>
              </a:rPr>
              <a:t> eder!</a:t>
            </a:r>
            <a:endParaRPr lang="es-ES" sz="1400" b="1" dirty="0">
              <a:solidFill>
                <a:srgbClr val="002060"/>
              </a:solidFill>
              <a:latin typeface="Calibri "/>
            </a:endParaRPr>
          </a:p>
          <a:p>
            <a:pPr eaLnBrk="0" hangingPunct="0"/>
            <a:endParaRPr lang="es-ES" sz="1013" b="1" dirty="0">
              <a:solidFill>
                <a:srgbClr val="002060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121681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C2AD780-31FE-4D3C-82D5-B0A9DACB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58993"/>
            <a:ext cx="8570760" cy="729170"/>
          </a:xfrm>
        </p:spPr>
        <p:txBody>
          <a:bodyPr/>
          <a:lstStyle/>
          <a:p>
            <a:pPr algn="ctr"/>
            <a:r>
              <a:rPr lang="tr-TR" dirty="0"/>
              <a:t>özet</a:t>
            </a:r>
            <a:endParaRPr lang="en-US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2E26AB0-51EC-486A-A66F-2B2C5DAC8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029231"/>
            <a:ext cx="9906000" cy="3379110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tr-TR" sz="2400" dirty="0" err="1"/>
              <a:t>Komplet</a:t>
            </a:r>
            <a:r>
              <a:rPr lang="tr-TR" sz="2400" dirty="0"/>
              <a:t>/</a:t>
            </a:r>
            <a:r>
              <a:rPr lang="tr-TR" sz="2400" dirty="0" err="1"/>
              <a:t>İnkomplet</a:t>
            </a:r>
            <a:r>
              <a:rPr lang="tr-TR" sz="2400" dirty="0"/>
              <a:t> AKUT ÖÇB </a:t>
            </a:r>
            <a:r>
              <a:rPr lang="tr-TR" sz="2400" dirty="0" err="1"/>
              <a:t>YARALANMALARInın</a:t>
            </a:r>
            <a:r>
              <a:rPr lang="tr-TR" sz="2400" dirty="0"/>
              <a:t> </a:t>
            </a:r>
            <a:r>
              <a:rPr lang="tr-TR" sz="2400" dirty="0" err="1"/>
              <a:t>spontan</a:t>
            </a:r>
            <a:r>
              <a:rPr lang="tr-TR" sz="2400" dirty="0"/>
              <a:t>  İYİLEŞMESİ, </a:t>
            </a:r>
            <a:r>
              <a:rPr lang="tr-TR" sz="2400" dirty="0" err="1"/>
              <a:t>instabilite</a:t>
            </a:r>
            <a:r>
              <a:rPr lang="tr-TR" sz="2400" dirty="0"/>
              <a:t> ve o/a yaratmadan neredeyse olanaksızdır</a:t>
            </a:r>
            <a:r>
              <a:rPr lang="tr-TR" dirty="0"/>
              <a:t> </a:t>
            </a:r>
            <a:r>
              <a:rPr lang="tr-TR" sz="1400" dirty="0"/>
              <a:t>Dallo, </a:t>
            </a:r>
            <a:r>
              <a:rPr lang="tr-TR" sz="1400" i="1" dirty="0"/>
              <a:t>OJSM, </a:t>
            </a:r>
            <a:r>
              <a:rPr lang="tr-TR" sz="1400" dirty="0"/>
              <a:t>2017.</a:t>
            </a:r>
          </a:p>
          <a:p>
            <a:pPr marL="342900" indent="-342900">
              <a:buAutoNum type="arabicPeriod"/>
            </a:pPr>
            <a:r>
              <a:rPr lang="tr-TR" sz="2400" dirty="0" err="1"/>
              <a:t>İntraligamantöz</a:t>
            </a:r>
            <a:r>
              <a:rPr lang="tr-TR" sz="2400" dirty="0"/>
              <a:t> </a:t>
            </a:r>
            <a:r>
              <a:rPr lang="tr-TR" sz="2400" dirty="0" err="1"/>
              <a:t>atelleme</a:t>
            </a:r>
            <a:r>
              <a:rPr lang="tr-TR" sz="2400" dirty="0"/>
              <a:t> hariç, AKUT </a:t>
            </a:r>
            <a:r>
              <a:rPr lang="tr-TR" sz="2400" dirty="0" err="1"/>
              <a:t>primer</a:t>
            </a:r>
            <a:r>
              <a:rPr lang="tr-TR" sz="2400" dirty="0"/>
              <a:t> TAMİR tek başına yeterli </a:t>
            </a:r>
            <a:r>
              <a:rPr lang="tr-TR" sz="2400" dirty="0" err="1"/>
              <a:t>stabilite</a:t>
            </a:r>
            <a:r>
              <a:rPr lang="tr-TR" sz="2400" dirty="0"/>
              <a:t> sağlayamaz.</a:t>
            </a:r>
          </a:p>
          <a:p>
            <a:pPr marL="342900" indent="-342900">
              <a:buAutoNum type="arabicPeriod"/>
            </a:pPr>
            <a:r>
              <a:rPr lang="tr-TR" sz="2400" dirty="0"/>
              <a:t>Akut tamir ve biyolojik </a:t>
            </a:r>
            <a:r>
              <a:rPr lang="tr-TR" sz="2400" dirty="0" err="1"/>
              <a:t>augmentasyonun</a:t>
            </a:r>
            <a:r>
              <a:rPr lang="tr-TR" sz="2400" dirty="0"/>
              <a:t> sonuçları, tek başına </a:t>
            </a:r>
            <a:r>
              <a:rPr lang="tr-TR" sz="2400" dirty="0" err="1"/>
              <a:t>primer</a:t>
            </a:r>
            <a:r>
              <a:rPr lang="tr-TR" sz="2400" dirty="0"/>
              <a:t> tamirden üstündür.</a:t>
            </a:r>
          </a:p>
          <a:p>
            <a:pPr marL="342900" indent="-342900">
              <a:buAutoNum type="arabicPeriod"/>
            </a:pPr>
            <a:r>
              <a:rPr lang="tr-TR" sz="2400" dirty="0"/>
              <a:t>Biyolojik tedavi kararında </a:t>
            </a:r>
            <a:r>
              <a:rPr lang="tr-TR" sz="2400" dirty="0" err="1"/>
              <a:t>öçb</a:t>
            </a:r>
            <a:r>
              <a:rPr lang="tr-TR" sz="2400" dirty="0"/>
              <a:t> yaralanmasının lokalizasyonu, eşlik eden diğer yaralanmaların varlığı doğru </a:t>
            </a:r>
            <a:r>
              <a:rPr lang="tr-TR" sz="2400" dirty="0" err="1"/>
              <a:t>endikasyon</a:t>
            </a:r>
            <a:r>
              <a:rPr lang="tr-TR" sz="2400" dirty="0"/>
              <a:t> için çok önemli! </a:t>
            </a:r>
          </a:p>
          <a:p>
            <a:pPr marL="342900" indent="-342900">
              <a:buAutoNum type="arabicPeriod"/>
            </a:pPr>
            <a:r>
              <a:rPr lang="tr-TR" sz="2400" i="1" dirty="0"/>
              <a:t>ÖÇB-R HALA altın standarttır</a:t>
            </a:r>
            <a:r>
              <a:rPr lang="tr-TR" sz="2400" dirty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0715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F0B2D1B0-B8DE-4F1F-AF27-D766B06A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75" y="624647"/>
            <a:ext cx="4713932" cy="560870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6F890CF-B372-48C5-B4AD-58E434587FD1}"/>
              </a:ext>
            </a:extLst>
          </p:cNvPr>
          <p:cNvSpPr txBox="1"/>
          <p:nvPr/>
        </p:nvSpPr>
        <p:spPr>
          <a:xfrm>
            <a:off x="7395100" y="3044279"/>
            <a:ext cx="4040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/>
              <a:t>TEŞEKKÜRLER</a:t>
            </a:r>
            <a:endParaRPr lang="en-US" sz="4400" dirty="0"/>
          </a:p>
        </p:txBody>
      </p:sp>
      <p:pic>
        <p:nvPicPr>
          <p:cNvPr id="1026" name="Picture 2" descr="Beykent Ãniversitesi">
            <a:extLst>
              <a:ext uri="{FF2B5EF4-FFF2-40B4-BE49-F238E27FC236}">
                <a16:creationId xmlns:a16="http://schemas.microsoft.com/office/drawing/2014/main" id="{39D641D8-D7E3-4755-B9F5-E8FDE20C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30" y="221414"/>
            <a:ext cx="880646" cy="8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502530-C6AB-4F0C-B9B7-F10F0BC1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583" y="198755"/>
            <a:ext cx="4731798" cy="9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9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DFDAAC3D-8075-4A2E-AA67-8AF23B0B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25555"/>
            <a:ext cx="9905998" cy="988340"/>
          </a:xfrm>
        </p:spPr>
        <p:txBody>
          <a:bodyPr/>
          <a:lstStyle/>
          <a:p>
            <a:r>
              <a:rPr lang="tr-TR"/>
              <a:t>AKUT ÖÇB </a:t>
            </a:r>
            <a:r>
              <a:rPr lang="tr-TR" u="sng"/>
              <a:t>parsiyel</a:t>
            </a:r>
            <a:r>
              <a:rPr lang="tr-TR"/>
              <a:t> YARALANMALARI-SINIFLAMA </a:t>
            </a:r>
            <a:r>
              <a:rPr lang="tr-TR" sz="1100"/>
              <a:t>Gobbı, </a:t>
            </a:r>
            <a:r>
              <a:rPr lang="en-US" sz="1100" i="1"/>
              <a:t>Tech Orthop</a:t>
            </a:r>
            <a:r>
              <a:rPr lang="tr-TR" sz="1100" i="1"/>
              <a:t>,</a:t>
            </a:r>
            <a:r>
              <a:rPr lang="en-US" sz="1100"/>
              <a:t> 2013</a:t>
            </a:r>
            <a:r>
              <a:rPr lang="tr-TR" sz="1100"/>
              <a:t>.</a:t>
            </a:r>
            <a:endParaRPr lang="en-US" sz="1100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8CD0BA67-5EEF-4BB2-9362-95AD3A0AA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30" y="1196504"/>
            <a:ext cx="9905999" cy="3541714"/>
          </a:xfrm>
        </p:spPr>
        <p:txBody>
          <a:bodyPr/>
          <a:lstStyle/>
          <a:p>
            <a:r>
              <a:rPr lang="tr-TR" dirty="0"/>
              <a:t>Tip I		AM demet </a:t>
            </a:r>
            <a:r>
              <a:rPr lang="tr-TR" dirty="0" err="1"/>
              <a:t>parsiyel</a:t>
            </a:r>
            <a:r>
              <a:rPr lang="tr-TR" dirty="0"/>
              <a:t>(&lt;%100)</a:t>
            </a:r>
          </a:p>
          <a:p>
            <a:r>
              <a:rPr lang="tr-TR" dirty="0"/>
              <a:t>Tip II		PL demet </a:t>
            </a:r>
            <a:r>
              <a:rPr lang="tr-TR" dirty="0" err="1"/>
              <a:t>parsiyel</a:t>
            </a:r>
            <a:r>
              <a:rPr lang="tr-TR" dirty="0"/>
              <a:t>(&lt;%100)</a:t>
            </a:r>
          </a:p>
          <a:p>
            <a:r>
              <a:rPr lang="tr-TR" dirty="0"/>
              <a:t>Tip III		Her 2 demet </a:t>
            </a:r>
            <a:r>
              <a:rPr lang="tr-TR" dirty="0" err="1"/>
              <a:t>parsiyel</a:t>
            </a:r>
            <a:endParaRPr lang="tr-TR" dirty="0"/>
          </a:p>
          <a:p>
            <a:r>
              <a:rPr lang="tr-TR" dirty="0"/>
              <a:t>Tip IV	</a:t>
            </a:r>
            <a:r>
              <a:rPr lang="tr-TR" dirty="0" err="1"/>
              <a:t>Komplet</a:t>
            </a:r>
            <a:endParaRPr lang="en-US" dirty="0"/>
          </a:p>
        </p:txBody>
      </p:sp>
      <p:pic>
        <p:nvPicPr>
          <p:cNvPr id="1028" name="Picture 4" descr="https://ars.els-cdn.com/content/image/1-s2.0-S1877056815003515-gr3_lrg.jpg">
            <a:extLst>
              <a:ext uri="{FF2B5EF4-FFF2-40B4-BE49-F238E27FC236}">
                <a16:creationId xmlns:a16="http://schemas.microsoft.com/office/drawing/2014/main" id="{8BD84D68-9078-4502-A94E-E4E5397A3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09" y="3553287"/>
            <a:ext cx="6520403" cy="31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06D60CB-0817-4991-ACC8-0EC4A0010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75" y="1313895"/>
            <a:ext cx="5782908" cy="22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AB027A8-5499-4BBF-AE61-74EAF0D0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49" y="483200"/>
            <a:ext cx="7886701" cy="58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6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A37A16C-9AC2-4B10-9AAD-A84E64BB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35" y="202682"/>
            <a:ext cx="8059728" cy="302909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88E068C-6488-4872-8134-523C49FB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746" y="3101555"/>
            <a:ext cx="5784313" cy="350281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88533C1-5DA4-413E-A609-286C0DE5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971" y="5436493"/>
            <a:ext cx="4229100" cy="10200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0B00FAC-1483-47DF-91B9-6FC6E94D4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971" y="4303456"/>
            <a:ext cx="4229100" cy="98193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2712C00-0922-44A3-9C57-35C905763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302" y="398949"/>
            <a:ext cx="2856760" cy="39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1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2D1AAB0-C7AF-4429-92D1-C606AEC4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618518"/>
            <a:ext cx="7389811" cy="1478570"/>
          </a:xfrm>
        </p:spPr>
        <p:txBody>
          <a:bodyPr>
            <a:normAutofit/>
          </a:bodyPr>
          <a:lstStyle/>
          <a:p>
            <a:r>
              <a:rPr lang="tr-TR" dirty="0" err="1"/>
              <a:t>Entezis</a:t>
            </a:r>
            <a:r>
              <a:rPr lang="tr-TR" dirty="0"/>
              <a:t> terimi</a:t>
            </a:r>
            <a:endParaRPr lang="en-US" dirty="0"/>
          </a:p>
        </p:txBody>
      </p:sp>
      <p:sp>
        <p:nvSpPr>
          <p:cNvPr id="15" name="Round Single Corner Rectangle 16">
            <a:extLst>
              <a:ext uri="{FF2B5EF4-FFF2-40B4-BE49-F238E27FC236}">
                <a16:creationId xmlns:a16="http://schemas.microsoft.com/office/drawing/2014/main" id="{292371A1-518E-483F-8EF1-A9B3920AF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390550"/>
            <a:ext cx="2559744" cy="1391825"/>
          </a:xfrm>
          <a:prstGeom prst="round1Rect">
            <a:avLst>
              <a:gd name="adj" fmla="val 14792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D181384-5113-467C-B676-7995087AE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51" y="1017549"/>
            <a:ext cx="2258568" cy="137825"/>
          </a:xfrm>
          <a:prstGeom prst="rect">
            <a:avLst/>
          </a:prstGeom>
        </p:spPr>
      </p:pic>
      <p:sp>
        <p:nvSpPr>
          <p:cNvPr id="17" name="Round Diagonal Corner Rectangle 12">
            <a:extLst>
              <a:ext uri="{FF2B5EF4-FFF2-40B4-BE49-F238E27FC236}">
                <a16:creationId xmlns:a16="http://schemas.microsoft.com/office/drawing/2014/main" id="{3C0DBA35-3705-40ED-9688-0A22263EF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1939177"/>
            <a:ext cx="2565764" cy="139073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DF00319-4DB5-477B-B1A5-98C8EF25A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20" y="2104106"/>
            <a:ext cx="2146230" cy="1064936"/>
          </a:xfrm>
          <a:prstGeom prst="rect">
            <a:avLst/>
          </a:prstGeom>
        </p:spPr>
      </p:pic>
      <p:sp>
        <p:nvSpPr>
          <p:cNvPr id="19" name="Round Diagonal Corner Rectangle 21">
            <a:extLst>
              <a:ext uri="{FF2B5EF4-FFF2-40B4-BE49-F238E27FC236}">
                <a16:creationId xmlns:a16="http://schemas.microsoft.com/office/drawing/2014/main" id="{3367FF23-7C1A-448D-80B5-42D6C6B7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3508116"/>
            <a:ext cx="2565764" cy="139073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DD10E37-A34E-46A4-93B4-6033E3468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51" y="4124346"/>
            <a:ext cx="2258568" cy="162334"/>
          </a:xfrm>
          <a:prstGeom prst="rect">
            <a:avLst/>
          </a:prstGeom>
        </p:spPr>
      </p:pic>
      <p:sp>
        <p:nvSpPr>
          <p:cNvPr id="21" name="Round Single Corner Rectangle 18">
            <a:extLst>
              <a:ext uri="{FF2B5EF4-FFF2-40B4-BE49-F238E27FC236}">
                <a16:creationId xmlns:a16="http://schemas.microsoft.com/office/drawing/2014/main" id="{49A1AE74-4931-4D1F-8DDB-2326273C3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4973" y="5048627"/>
            <a:ext cx="2559744" cy="1379645"/>
          </a:xfrm>
          <a:prstGeom prst="round1Rect">
            <a:avLst>
              <a:gd name="adj" fmla="val 14792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D927AC4-CEAF-4CB7-90BB-544C78805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561" y="5198407"/>
            <a:ext cx="1940548" cy="1064935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8491FC-345C-4B26-9E86-5E1C93302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9" y="2249487"/>
            <a:ext cx="7389812" cy="3541714"/>
          </a:xfrm>
        </p:spPr>
        <p:txBody>
          <a:bodyPr>
            <a:normAutofit/>
          </a:bodyPr>
          <a:lstStyle/>
          <a:p>
            <a:r>
              <a:rPr lang="tr-TR" dirty="0"/>
              <a:t>Eklem içi </a:t>
            </a:r>
            <a:r>
              <a:rPr lang="tr-TR" dirty="0" err="1"/>
              <a:t>Entezis</a:t>
            </a:r>
            <a:r>
              <a:rPr lang="tr-TR" dirty="0"/>
              <a:t>:	</a:t>
            </a:r>
            <a:r>
              <a:rPr lang="tr-TR" dirty="0" err="1"/>
              <a:t>Rotator</a:t>
            </a:r>
            <a:r>
              <a:rPr lang="tr-TR" dirty="0"/>
              <a:t> manşet, </a:t>
            </a:r>
            <a:r>
              <a:rPr lang="tr-TR" dirty="0" err="1"/>
              <a:t>Flexor</a:t>
            </a:r>
            <a:r>
              <a:rPr lang="tr-TR" dirty="0"/>
              <a:t> tendon, ÖÇB, </a:t>
            </a:r>
            <a:r>
              <a:rPr lang="tr-TR" dirty="0" err="1"/>
              <a:t>meniskal</a:t>
            </a:r>
            <a:r>
              <a:rPr lang="tr-TR" dirty="0"/>
              <a:t> </a:t>
            </a:r>
            <a:r>
              <a:rPr lang="tr-TR" dirty="0" err="1"/>
              <a:t>root</a:t>
            </a:r>
            <a:endParaRPr lang="tr-TR" dirty="0"/>
          </a:p>
          <a:p>
            <a:r>
              <a:rPr lang="tr-TR" dirty="0"/>
              <a:t>Eklem dışı </a:t>
            </a:r>
            <a:r>
              <a:rPr lang="tr-TR" dirty="0" err="1"/>
              <a:t>Entezis</a:t>
            </a:r>
            <a:r>
              <a:rPr lang="tr-TR" dirty="0"/>
              <a:t>:	</a:t>
            </a:r>
            <a:r>
              <a:rPr lang="tr-TR" dirty="0" err="1"/>
              <a:t>Aşil</a:t>
            </a:r>
            <a:r>
              <a:rPr lang="tr-TR" dirty="0"/>
              <a:t>, patellar tendon, MCL.</a:t>
            </a:r>
          </a:p>
          <a:p>
            <a:r>
              <a:rPr lang="tr-TR" dirty="0" err="1"/>
              <a:t>Fibröz</a:t>
            </a:r>
            <a:r>
              <a:rPr lang="tr-TR" dirty="0"/>
              <a:t> (</a:t>
            </a:r>
            <a:r>
              <a:rPr lang="tr-TR" dirty="0" err="1"/>
              <a:t>metafiz</a:t>
            </a:r>
            <a:r>
              <a:rPr lang="tr-TR" dirty="0"/>
              <a:t> ve </a:t>
            </a:r>
            <a:r>
              <a:rPr lang="tr-TR" dirty="0" err="1"/>
              <a:t>diafize</a:t>
            </a:r>
            <a:r>
              <a:rPr lang="tr-TR" dirty="0"/>
              <a:t> yapışır, </a:t>
            </a:r>
            <a:r>
              <a:rPr lang="tr-TR" dirty="0" err="1"/>
              <a:t>e.g</a:t>
            </a:r>
            <a:r>
              <a:rPr lang="tr-TR" dirty="0"/>
              <a:t>. </a:t>
            </a:r>
            <a:r>
              <a:rPr lang="tr-TR" dirty="0" err="1"/>
              <a:t>Deltoid</a:t>
            </a:r>
            <a:r>
              <a:rPr lang="tr-TR" dirty="0"/>
              <a:t>)</a:t>
            </a:r>
          </a:p>
          <a:p>
            <a:r>
              <a:rPr lang="tr-TR" dirty="0" err="1"/>
              <a:t>Fibrokartilajinöz</a:t>
            </a:r>
            <a:r>
              <a:rPr lang="tr-TR" dirty="0"/>
              <a:t> (</a:t>
            </a:r>
            <a:r>
              <a:rPr lang="tr-TR" dirty="0" err="1"/>
              <a:t>epifiz</a:t>
            </a:r>
            <a:r>
              <a:rPr lang="tr-TR" dirty="0"/>
              <a:t> ve </a:t>
            </a:r>
            <a:r>
              <a:rPr lang="tr-TR" dirty="0" err="1"/>
              <a:t>apofize</a:t>
            </a:r>
            <a:r>
              <a:rPr lang="tr-TR"/>
              <a:t> yapışır)</a:t>
            </a:r>
          </a:p>
          <a:p>
            <a:pPr marL="2743200" lvl="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1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7B9CAE5-3403-49A8-A86E-B712BE99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04" y="462824"/>
            <a:ext cx="7518925" cy="281090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5E926DA-20D3-4CC2-9EB1-64BE3C62C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35" y="4042344"/>
            <a:ext cx="5165741" cy="167341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3B80E0F-A976-4ADA-8913-6265E8307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67" y="3854216"/>
            <a:ext cx="4229100" cy="20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6625015-332A-41E4-B843-76548007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43" y="92689"/>
            <a:ext cx="6428913" cy="358810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02638C3-37D8-42CC-BF52-635A56793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49" y="3863993"/>
            <a:ext cx="5981700" cy="2278467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9CF0133-95E5-49C6-B59D-AA2AF07EC6BB}"/>
              </a:ext>
            </a:extLst>
          </p:cNvPr>
          <p:cNvSpPr/>
          <p:nvPr/>
        </p:nvSpPr>
        <p:spPr>
          <a:xfrm>
            <a:off x="8215744" y="6430907"/>
            <a:ext cx="25539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latin typeface="AdvP3F6A53"/>
              </a:rPr>
              <a:t>JOURNAL OF ORTHOPAEDIC RESEARCH </a:t>
            </a:r>
            <a:r>
              <a:rPr lang="tr-TR" sz="1000" i="1" dirty="0">
                <a:latin typeface="AdvP3F6A53"/>
              </a:rPr>
              <a:t>, </a:t>
            </a:r>
            <a:r>
              <a:rPr lang="en-US" sz="1000" dirty="0">
                <a:latin typeface="AdvP3F6A53"/>
              </a:rPr>
              <a:t>2014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34588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vre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869</Words>
  <Application>Microsoft Office PowerPoint</Application>
  <PresentationFormat>Geniş ekran</PresentationFormat>
  <Paragraphs>134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6" baseType="lpstr">
      <vt:lpstr>AdvP3F6A53</vt:lpstr>
      <vt:lpstr>AdvPA183</vt:lpstr>
      <vt:lpstr>AdvPAEB8</vt:lpstr>
      <vt:lpstr>AdvPAEB9</vt:lpstr>
      <vt:lpstr>AdvPSA183</vt:lpstr>
      <vt:lpstr>AdvPSNCS-R</vt:lpstr>
      <vt:lpstr>Arial</vt:lpstr>
      <vt:lpstr>Calibri</vt:lpstr>
      <vt:lpstr>Calibri </vt:lpstr>
      <vt:lpstr>Symbol</vt:lpstr>
      <vt:lpstr>Tw Cen MT</vt:lpstr>
      <vt:lpstr>Devre</vt:lpstr>
      <vt:lpstr>AKUT ÖÇB YARALANMALARI tamirlerinde  BİYOLOJİK TEDAVİ EKLENTİLERİ</vt:lpstr>
      <vt:lpstr>ÖÇB YARALANMALARI HAKKINDA Bildiklerimiz:</vt:lpstr>
      <vt:lpstr>PowerPoint Sunusu</vt:lpstr>
      <vt:lpstr>AKUT ÖÇB parsiyel YARALANMALARI-SINIFLAMA Gobbı, Tech Orthop, 2013.</vt:lpstr>
      <vt:lpstr>PowerPoint Sunusu</vt:lpstr>
      <vt:lpstr>PowerPoint Sunusu</vt:lpstr>
      <vt:lpstr>Entezis terimi</vt:lpstr>
      <vt:lpstr>PowerPoint Sunusu</vt:lpstr>
      <vt:lpstr>PowerPoint Sunusu</vt:lpstr>
      <vt:lpstr>ÖÇB PARSİYEL YARALANMALARININ TEDAVİSİNE BİYOLOJİK YAKLAŞIM Dallo, OJSM, 2017.</vt:lpstr>
      <vt:lpstr>Biyolojik tedavide EN SIK KULLANILANLAR</vt:lpstr>
      <vt:lpstr> SORU: Kanıta dayalı  veya hayvan deneyi çalışmaları var mı?  CEVAP: Rkç yok, Sistematik ve kanıt seviyesi IV ile laboratuvar çalışmaları var. </vt:lpstr>
      <vt:lpstr>Mevcut klinik çalışmalar</vt:lpstr>
      <vt:lpstr>PowerPoint Sunusu</vt:lpstr>
      <vt:lpstr>PowerPoint Sunusu</vt:lpstr>
      <vt:lpstr> MARKETTE ne var? PRP/ACP/ORTHOKINE/PRGF/MSC</vt:lpstr>
      <vt:lpstr>PowerPoint Sunusu</vt:lpstr>
      <vt:lpstr>Prp/ACP</vt:lpstr>
      <vt:lpstr>PowerPoint Sunusu</vt:lpstr>
      <vt:lpstr>Postop rehabilitasyon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gelecek</vt:lpstr>
      <vt:lpstr>özet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 ÖÇB YARALANMALARI tamirlerinde  BİYOLOJİK TEDAVİ EKLENTİLERİ</dc:title>
  <dc:creator>Haluk Oztekin</dc:creator>
  <cp:lastModifiedBy>Haluk Oztekin</cp:lastModifiedBy>
  <cp:revision>24</cp:revision>
  <dcterms:created xsi:type="dcterms:W3CDTF">2019-01-18T08:07:48Z</dcterms:created>
  <dcterms:modified xsi:type="dcterms:W3CDTF">2019-02-06T11:17:55Z</dcterms:modified>
</cp:coreProperties>
</file>